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7" r:id="rId9"/>
    <p:sldId id="268" r:id="rId10"/>
    <p:sldId id="266" r:id="rId11"/>
    <p:sldId id="288" r:id="rId12"/>
    <p:sldId id="271" r:id="rId13"/>
    <p:sldId id="270" r:id="rId14"/>
    <p:sldId id="275" r:id="rId15"/>
    <p:sldId id="274" r:id="rId16"/>
    <p:sldId id="277" r:id="rId17"/>
    <p:sldId id="276" r:id="rId18"/>
    <p:sldId id="278" r:id="rId19"/>
    <p:sldId id="279" r:id="rId20"/>
    <p:sldId id="280" r:id="rId21"/>
    <p:sldId id="281" r:id="rId22"/>
    <p:sldId id="283" r:id="rId23"/>
    <p:sldId id="282" r:id="rId24"/>
    <p:sldId id="285" r:id="rId25"/>
    <p:sldId id="287" r:id="rId26"/>
    <p:sldId id="286" r:id="rId27"/>
    <p:sldId id="264" r:id="rId28"/>
    <p:sldId id="265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544B9-9486-4C79-9164-3654E16BFD85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E55B3-123E-4F19-9E00-D8BB3D9B74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812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DC383-3CC1-4438-A1B3-A00357B8B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816313-E7EC-4D4D-84FA-4A7E25B95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EA496B-95A4-4603-99A3-39938846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92875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E4636F84-5D22-4BA6-9293-E830804A489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92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488D7-2064-4574-A164-87AF7D3EBCE2}"/>
              </a:ext>
            </a:extLst>
          </p:cNvPr>
          <p:cNvSpPr/>
          <p:nvPr userDrawn="1"/>
        </p:nvSpPr>
        <p:spPr>
          <a:xfrm>
            <a:off x="0" y="6570482"/>
            <a:ext cx="12192000" cy="287518"/>
          </a:xfrm>
          <a:prstGeom prst="rect">
            <a:avLst/>
          </a:prstGeom>
          <a:solidFill>
            <a:srgbClr val="004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8C201F-996B-4086-BA46-C77C36E4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0D0A73-3371-4FF4-91B0-8D8879675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37AF09-D74F-4F87-A386-E7AC2C6D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531678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E4636F84-5D22-4BA6-9293-E830804A489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D5A95C-AA59-4C48-891D-DFC782D2ED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218" y="5937173"/>
            <a:ext cx="984269" cy="55570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E9C025F-2DA9-43F7-9FEE-22A47FA0FF30}"/>
              </a:ext>
            </a:extLst>
          </p:cNvPr>
          <p:cNvSpPr txBox="1"/>
          <p:nvPr userDrawn="1"/>
        </p:nvSpPr>
        <p:spPr>
          <a:xfrm>
            <a:off x="8859260" y="6575740"/>
            <a:ext cx="2694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i="0" dirty="0">
                <a:solidFill>
                  <a:schemeClr val="bg1"/>
                </a:solidFill>
                <a:effectLst/>
                <a:latin typeface="Montserrat"/>
              </a:rPr>
              <a:t>Applications en lien avec l'alimentation</a:t>
            </a:r>
            <a:endParaRPr lang="fr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5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2707621-957E-4D06-A6B9-D374B000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2BB01D-3E94-4DA1-8623-5BC7F9D32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7DCC2E-66E6-444A-9E27-D7E425D83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AFD9DF-88D3-4481-9F6F-C015282AA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97FC9E-B19E-44BE-98BD-2C46B0E21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36F84-5D22-4BA6-9293-E830804A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513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C0620D9-7AB2-4B44-98CB-DC5B763F5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03" y="1703708"/>
            <a:ext cx="4502194" cy="25418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435BCB6-AA6C-4FF8-B14F-3222E1E78E31}"/>
              </a:ext>
            </a:extLst>
          </p:cNvPr>
          <p:cNvSpPr txBox="1"/>
          <p:nvPr/>
        </p:nvSpPr>
        <p:spPr>
          <a:xfrm>
            <a:off x="614774" y="4425904"/>
            <a:ext cx="894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Montserrat"/>
              </a:rPr>
              <a:t>A</a:t>
            </a:r>
            <a:r>
              <a:rPr lang="fr-FR" b="1" i="0" dirty="0">
                <a:effectLst/>
                <a:latin typeface="Montserrat"/>
              </a:rPr>
              <a:t>ppel à projets pour trouver des </a:t>
            </a:r>
            <a:r>
              <a:rPr lang="fr-FR" sz="2000" b="1" i="0" dirty="0">
                <a:effectLst/>
                <a:latin typeface="Montserrat"/>
              </a:rPr>
              <a:t>idées</a:t>
            </a:r>
            <a:r>
              <a:rPr lang="fr-FR" b="1" i="0" dirty="0">
                <a:effectLst/>
                <a:latin typeface="Montserrat"/>
              </a:rPr>
              <a:t> innovantes d’applications en lien avec l'alimentation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B5D9868-C458-41DC-AF3E-57FC42EF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8CF6410-8B32-463E-8ABA-2AA839C7BD1B}"/>
              </a:ext>
            </a:extLst>
          </p:cNvPr>
          <p:cNvSpPr txBox="1"/>
          <p:nvPr/>
        </p:nvSpPr>
        <p:spPr>
          <a:xfrm>
            <a:off x="6915150" y="6438212"/>
            <a:ext cx="4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Hugues ANTOINE – 06/2021</a:t>
            </a:r>
          </a:p>
        </p:txBody>
      </p:sp>
    </p:spTree>
    <p:extLst>
      <p:ext uri="{BB962C8B-B14F-4D97-AF65-F5344CB8AC3E}">
        <p14:creationId xmlns:p14="http://schemas.microsoft.com/office/powerpoint/2010/main" val="200692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4A38995-71A0-40B1-BDC8-C2FC2EE73E58}"/>
              </a:ext>
            </a:extLst>
          </p:cNvPr>
          <p:cNvSpPr/>
          <p:nvPr/>
        </p:nvSpPr>
        <p:spPr>
          <a:xfrm>
            <a:off x="5969489" y="3600450"/>
            <a:ext cx="5860561" cy="1644170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A6DD25-9CB3-43CC-B212-C3BE4E1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C9CCF3A-33F6-4757-88CA-35D55B283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5" y="1226268"/>
            <a:ext cx="5485714" cy="18285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32AB7FB-36EE-42B3-A1B2-326989CA1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886" y="1226268"/>
            <a:ext cx="5485714" cy="182857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6F08BA1-A307-4248-8A6C-B7F00BAF1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5" y="3275723"/>
            <a:ext cx="5485714" cy="182857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72A99644-F271-4043-AC14-3816E2FE83FF}"/>
              </a:ext>
            </a:extLst>
          </p:cNvPr>
          <p:cNvSpPr txBox="1"/>
          <p:nvPr/>
        </p:nvSpPr>
        <p:spPr>
          <a:xfrm>
            <a:off x="5969489" y="3700920"/>
            <a:ext cx="593286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additives_n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: la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majorité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a un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faible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nombre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d’additifs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ingredients_from_palm_oil_n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: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moins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 2,5%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avec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l’huile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palme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ingredients_that_may_be_from_palm_oil_n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: environ 6%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avec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potentiellement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l’huile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palme</a:t>
            </a:r>
            <a:endParaRPr lang="en-US" sz="1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17444DD-460F-4504-8C8A-787CEAE4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2" y="180419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univariée : variables qualitatives (2/3)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88ED8-6D92-4E61-A194-005101100D66}"/>
              </a:ext>
            </a:extLst>
          </p:cNvPr>
          <p:cNvSpPr/>
          <p:nvPr/>
        </p:nvSpPr>
        <p:spPr>
          <a:xfrm>
            <a:off x="693567" y="1299664"/>
            <a:ext cx="4878558" cy="1828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BE3F17-1506-4E95-A37A-FDA80F9F7E89}"/>
              </a:ext>
            </a:extLst>
          </p:cNvPr>
          <p:cNvSpPr/>
          <p:nvPr/>
        </p:nvSpPr>
        <p:spPr>
          <a:xfrm>
            <a:off x="693567" y="3347565"/>
            <a:ext cx="4878558" cy="1828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FB791-DD64-4FBD-9995-CCADFE90C89F}"/>
              </a:ext>
            </a:extLst>
          </p:cNvPr>
          <p:cNvSpPr/>
          <p:nvPr/>
        </p:nvSpPr>
        <p:spPr>
          <a:xfrm>
            <a:off x="5705464" y="1306826"/>
            <a:ext cx="4878558" cy="1828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969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9" grpId="0" animBg="1"/>
      <p:bldP spid="9" grpId="1" animBg="1"/>
      <p:bldP spid="10" grpId="0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E6404B-5E5E-4EF6-9F4E-64BAF268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67200" y="7445964"/>
            <a:ext cx="2743200" cy="365125"/>
          </a:xfrm>
        </p:spPr>
        <p:txBody>
          <a:bodyPr/>
          <a:lstStyle/>
          <a:p>
            <a:fld id="{E4636F84-5D22-4BA6-9293-E830804A489F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001C83-4D10-4E6A-B578-739954A0D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" y="4948643"/>
            <a:ext cx="5485714" cy="18807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D70D7D-35C3-4061-8354-C446FDA0C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9848"/>
            <a:ext cx="5485714" cy="1828572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E9616EA-8D58-42D7-A01B-73390B62AEFF}"/>
              </a:ext>
            </a:extLst>
          </p:cNvPr>
          <p:cNvSpPr/>
          <p:nvPr/>
        </p:nvSpPr>
        <p:spPr>
          <a:xfrm>
            <a:off x="5620218" y="3574822"/>
            <a:ext cx="5485715" cy="2546698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45063C8-EEB1-42CE-AD6C-26952A463D9A}"/>
              </a:ext>
            </a:extLst>
          </p:cNvPr>
          <p:cNvSpPr txBox="1"/>
          <p:nvPr/>
        </p:nvSpPr>
        <p:spPr>
          <a:xfrm>
            <a:off x="5663715" y="3574822"/>
            <a:ext cx="54422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pnns_groups_1 : 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plus de la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moitié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des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produits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sont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dans le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groupe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‘inconnu’, le second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groupe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le plus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représenté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est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 ‘collations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sucrées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’, les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autres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groupes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ont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chacun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un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poids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d’environ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4-5%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Helvetica Neu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pnns_groups_2 : 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plus de la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moitié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des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produits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sont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dans le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groupe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‘inconnu’,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les ‘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Biscuits et gâteaux’ et ‘bonbons</a:t>
            </a:r>
            <a:r>
              <a:rPr lang="fr-FR" sz="1200" dirty="0">
                <a:solidFill>
                  <a:srgbClr val="000000"/>
                </a:solidFill>
                <a:latin typeface="Helvetica Neue"/>
              </a:rPr>
              <a:t>’ sont les 2 autres groupes les plus représentés avec environ 4,5%.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Helvetica Neu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nova_group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: environ 68%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sont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du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groupe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4 (aliments ultra-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transformés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), les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produits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du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groupe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sont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les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moins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représentés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Nutriscore_grade_calculated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: les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du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groupe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B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sont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les plus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représentés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, les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groupes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A et 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B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représentent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environ 47%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fr-FR" sz="12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DAE9117-39FD-42D0-9FC5-35D3C7EB3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9" y="847488"/>
            <a:ext cx="4721728" cy="24403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E4B6389-1332-49F6-9AEC-40B0D882B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29" y="912511"/>
            <a:ext cx="4721728" cy="2411364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64020A1E-8AD2-4669-878F-14433092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2" y="180419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univariée : variables qualitatives (3/3)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4D5CFA-F328-4715-BF25-E90D3EEF7040}"/>
              </a:ext>
            </a:extLst>
          </p:cNvPr>
          <p:cNvSpPr/>
          <p:nvPr/>
        </p:nvSpPr>
        <p:spPr>
          <a:xfrm>
            <a:off x="252184" y="849739"/>
            <a:ext cx="4878558" cy="2420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0139A-CE98-4633-A504-767472E863A3}"/>
              </a:ext>
            </a:extLst>
          </p:cNvPr>
          <p:cNvSpPr/>
          <p:nvPr/>
        </p:nvSpPr>
        <p:spPr>
          <a:xfrm>
            <a:off x="5846698" y="861831"/>
            <a:ext cx="5030325" cy="2546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7F434F-D117-42DE-B397-E3F93AFE2F57}"/>
              </a:ext>
            </a:extLst>
          </p:cNvPr>
          <p:cNvSpPr/>
          <p:nvPr/>
        </p:nvSpPr>
        <p:spPr>
          <a:xfrm>
            <a:off x="252184" y="3269825"/>
            <a:ext cx="4878558" cy="1769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BC83C-DB3F-446E-9AB4-4D3A8BF990F1}"/>
              </a:ext>
            </a:extLst>
          </p:cNvPr>
          <p:cNvSpPr/>
          <p:nvPr/>
        </p:nvSpPr>
        <p:spPr>
          <a:xfrm>
            <a:off x="249232" y="5038622"/>
            <a:ext cx="4881510" cy="1769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739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EFB61-9605-4FE2-886E-181D8C62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2" y="180419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bivariée: variables quantitatives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7BBA88-0CF2-4C4E-A049-23DBF616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87334D-A1AF-4247-8EB7-2A79F1302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4" y="1335135"/>
            <a:ext cx="4723259" cy="4723259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88B7EBA-29EC-44AC-BC22-90AFC64E3D69}"/>
              </a:ext>
            </a:extLst>
          </p:cNvPr>
          <p:cNvGrpSpPr/>
          <p:nvPr/>
        </p:nvGrpSpPr>
        <p:grpSpPr>
          <a:xfrm>
            <a:off x="6340753" y="3372106"/>
            <a:ext cx="4584422" cy="646332"/>
            <a:chOff x="6340753" y="3372106"/>
            <a:chExt cx="4584422" cy="646332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7C22228E-6EAA-4B37-B100-E85340524994}"/>
                </a:ext>
              </a:extLst>
            </p:cNvPr>
            <p:cNvSpPr/>
            <p:nvPr/>
          </p:nvSpPr>
          <p:spPr>
            <a:xfrm>
              <a:off x="6340753" y="3398930"/>
              <a:ext cx="4284087" cy="619508"/>
            </a:xfrm>
            <a:prstGeom prst="roundRect">
              <a:avLst>
                <a:gd name="adj" fmla="val 1920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44731F7-B477-4226-BDA0-F2B5AE974643}"/>
                </a:ext>
              </a:extLst>
            </p:cNvPr>
            <p:cNvSpPr txBox="1"/>
            <p:nvPr/>
          </p:nvSpPr>
          <p:spPr>
            <a:xfrm>
              <a:off x="6340753" y="3372106"/>
              <a:ext cx="45844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Symbol" panose="05050102010706020507" pitchFamily="18" charset="2"/>
                <a:buChar char="Þ"/>
              </a:pPr>
              <a:r>
                <a:rPr lang="fr-FR" dirty="0"/>
                <a:t>Difficile avec un </a:t>
              </a:r>
              <a:r>
                <a:rPr lang="fr-FR" dirty="0" err="1"/>
                <a:t>pairplot</a:t>
              </a:r>
              <a:r>
                <a:rPr lang="fr-FR" dirty="0"/>
                <a:t> de voir des relations entre les variables quantitatives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195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71BD1DA-8EE1-4017-B0A8-B38714378546}"/>
              </a:ext>
            </a:extLst>
          </p:cNvPr>
          <p:cNvSpPr/>
          <p:nvPr/>
        </p:nvSpPr>
        <p:spPr>
          <a:xfrm>
            <a:off x="7696824" y="2981848"/>
            <a:ext cx="4418976" cy="1584806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B20373-1057-4214-B9AB-DC4E649787F7}"/>
              </a:ext>
            </a:extLst>
          </p:cNvPr>
          <p:cNvSpPr/>
          <p:nvPr/>
        </p:nvSpPr>
        <p:spPr>
          <a:xfrm>
            <a:off x="590550" y="1074870"/>
            <a:ext cx="3359423" cy="534987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866DB4-4002-4BAB-B275-6964D91B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281" y="1074870"/>
            <a:ext cx="2495550" cy="939800"/>
          </a:xfrm>
        </p:spPr>
        <p:txBody>
          <a:bodyPr>
            <a:noAutofit/>
          </a:bodyPr>
          <a:lstStyle/>
          <a:p>
            <a:pPr algn="ctr"/>
            <a:r>
              <a:rPr lang="fr-FR" sz="1600" b="1" dirty="0"/>
              <a:t>Test du coefficient de corrélation de Pearson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8CA404-715E-4AC6-BC49-FB318B1C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1F83B5-4BC6-4F7B-B307-DF0D4414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92" y="1947994"/>
            <a:ext cx="2754729" cy="268977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C380C3F-EEE2-4125-8EAE-D311F11D7E3C}"/>
              </a:ext>
            </a:extLst>
          </p:cNvPr>
          <p:cNvSpPr txBox="1"/>
          <p:nvPr/>
        </p:nvSpPr>
        <p:spPr>
          <a:xfrm>
            <a:off x="731693" y="4564095"/>
            <a:ext cx="323070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/>
              <a:t>Correlation</a:t>
            </a:r>
            <a:r>
              <a:rPr lang="fr-FR" sz="1000" dirty="0"/>
              <a:t> </a:t>
            </a:r>
            <a:r>
              <a:rPr lang="fr-FR" sz="1000" dirty="0" err="1"/>
              <a:t>between</a:t>
            </a:r>
            <a:r>
              <a:rPr lang="fr-FR" sz="1000" dirty="0"/>
              <a:t> : energy_100g &amp; fat_100g</a:t>
            </a:r>
          </a:p>
          <a:p>
            <a:r>
              <a:rPr lang="fr-FR" sz="1000" dirty="0"/>
              <a:t>coefficient=0.744, </a:t>
            </a:r>
            <a:r>
              <a:rPr lang="fr-FR" sz="1000" dirty="0" err="1"/>
              <a:t>p_value</a:t>
            </a:r>
            <a:r>
              <a:rPr lang="fr-FR" sz="1000" dirty="0"/>
              <a:t>=0.000</a:t>
            </a:r>
          </a:p>
          <a:p>
            <a:r>
              <a:rPr lang="fr-FR" sz="1000" dirty="0"/>
              <a:t>--------------------------------------------------</a:t>
            </a:r>
          </a:p>
          <a:p>
            <a:r>
              <a:rPr lang="fr-FR" sz="1000" dirty="0" err="1"/>
              <a:t>Correlation</a:t>
            </a:r>
            <a:r>
              <a:rPr lang="fr-FR" sz="1000" dirty="0"/>
              <a:t> </a:t>
            </a:r>
            <a:r>
              <a:rPr lang="fr-FR" sz="1000" dirty="0" err="1"/>
              <a:t>between</a:t>
            </a:r>
            <a:r>
              <a:rPr lang="fr-FR" sz="1000" dirty="0"/>
              <a:t> : energy_100g &amp; saturated-fat_100g</a:t>
            </a:r>
          </a:p>
          <a:p>
            <a:r>
              <a:rPr lang="fr-FR" sz="1000" dirty="0"/>
              <a:t>coefficient=0.542, </a:t>
            </a:r>
            <a:r>
              <a:rPr lang="fr-FR" sz="1000" dirty="0" err="1"/>
              <a:t>p_value</a:t>
            </a:r>
            <a:r>
              <a:rPr lang="fr-FR" sz="1000" dirty="0"/>
              <a:t>=0.000</a:t>
            </a:r>
          </a:p>
          <a:p>
            <a:r>
              <a:rPr lang="fr-FR" sz="1000" dirty="0"/>
              <a:t>--------------------------------------------------</a:t>
            </a:r>
          </a:p>
          <a:p>
            <a:r>
              <a:rPr lang="fr-FR" sz="1000" dirty="0" err="1"/>
              <a:t>Correlation</a:t>
            </a:r>
            <a:r>
              <a:rPr lang="fr-FR" sz="1000" dirty="0"/>
              <a:t> </a:t>
            </a:r>
            <a:r>
              <a:rPr lang="fr-FR" sz="1000" dirty="0" err="1"/>
              <a:t>between</a:t>
            </a:r>
            <a:r>
              <a:rPr lang="fr-FR" sz="1000" dirty="0"/>
              <a:t> : fat_100g &amp; saturated-fat_100g</a:t>
            </a:r>
          </a:p>
          <a:p>
            <a:r>
              <a:rPr lang="fr-FR" sz="1000" dirty="0"/>
              <a:t>coefficient=0.698, </a:t>
            </a:r>
            <a:r>
              <a:rPr lang="fr-FR" sz="1000" dirty="0" err="1"/>
              <a:t>p_value</a:t>
            </a:r>
            <a:r>
              <a:rPr lang="fr-FR" sz="1000" dirty="0"/>
              <a:t>=0.000</a:t>
            </a:r>
          </a:p>
          <a:p>
            <a:r>
              <a:rPr lang="fr-FR" sz="1000" dirty="0"/>
              <a:t>--------------------------------------------------</a:t>
            </a:r>
          </a:p>
          <a:p>
            <a:r>
              <a:rPr lang="fr-FR" sz="1000" dirty="0" err="1"/>
              <a:t>Correlation</a:t>
            </a:r>
            <a:r>
              <a:rPr lang="fr-FR" sz="1000" dirty="0"/>
              <a:t> </a:t>
            </a:r>
            <a:r>
              <a:rPr lang="fr-FR" sz="1000" dirty="0" err="1"/>
              <a:t>between</a:t>
            </a:r>
            <a:r>
              <a:rPr lang="fr-FR" sz="1000" dirty="0"/>
              <a:t> : carbohydrates_100g &amp; sugars_100g</a:t>
            </a:r>
          </a:p>
          <a:p>
            <a:r>
              <a:rPr lang="fr-FR" sz="1000" dirty="0"/>
              <a:t>coefficient=0.653, </a:t>
            </a:r>
            <a:r>
              <a:rPr lang="fr-FR" sz="1000" dirty="0" err="1"/>
              <a:t>p_value</a:t>
            </a:r>
            <a:r>
              <a:rPr lang="fr-FR" sz="1000" dirty="0"/>
              <a:t>=0.000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5F1C1FF-9729-4A0A-9E18-97D0B5150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044" y="1947994"/>
            <a:ext cx="2608993" cy="257963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0444DAD6-0CB7-4E87-A628-FCC5BEE529CB}"/>
              </a:ext>
            </a:extLst>
          </p:cNvPr>
          <p:cNvSpPr txBox="1">
            <a:spLocks/>
          </p:cNvSpPr>
          <p:nvPr/>
        </p:nvSpPr>
        <p:spPr>
          <a:xfrm>
            <a:off x="4264765" y="1074870"/>
            <a:ext cx="2495550" cy="939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600" b="1" dirty="0"/>
              <a:t>Test du coefficient de rang de Spearman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2CB8608-19E5-4DA1-906E-D81D5D7B885B}"/>
              </a:ext>
            </a:extLst>
          </p:cNvPr>
          <p:cNvSpPr txBox="1"/>
          <p:nvPr/>
        </p:nvSpPr>
        <p:spPr>
          <a:xfrm>
            <a:off x="4208045" y="4564095"/>
            <a:ext cx="323070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/>
              <a:t>Correlation</a:t>
            </a:r>
            <a:r>
              <a:rPr lang="fr-FR" sz="1000" dirty="0"/>
              <a:t> </a:t>
            </a:r>
            <a:r>
              <a:rPr lang="fr-FR" sz="1000" dirty="0" err="1"/>
              <a:t>between</a:t>
            </a:r>
            <a:r>
              <a:rPr lang="fr-FR" sz="1000" dirty="0"/>
              <a:t> : energy_100g &amp; fat_100g</a:t>
            </a:r>
          </a:p>
          <a:p>
            <a:r>
              <a:rPr lang="fr-FR" sz="1000" dirty="0"/>
              <a:t>coefficient=0.708, </a:t>
            </a:r>
            <a:r>
              <a:rPr lang="fr-FR" sz="1000" dirty="0" err="1"/>
              <a:t>p_value</a:t>
            </a:r>
            <a:r>
              <a:rPr lang="fr-FR" sz="1000" dirty="0"/>
              <a:t>=0.000</a:t>
            </a:r>
          </a:p>
          <a:p>
            <a:r>
              <a:rPr lang="fr-FR" sz="1000" dirty="0"/>
              <a:t>--------------------------------------------------</a:t>
            </a:r>
          </a:p>
          <a:p>
            <a:r>
              <a:rPr lang="fr-FR" sz="1000" dirty="0" err="1"/>
              <a:t>Correlation</a:t>
            </a:r>
            <a:r>
              <a:rPr lang="fr-FR" sz="1000" dirty="0"/>
              <a:t> </a:t>
            </a:r>
            <a:r>
              <a:rPr lang="fr-FR" sz="1000" dirty="0" err="1"/>
              <a:t>between</a:t>
            </a:r>
            <a:r>
              <a:rPr lang="fr-FR" sz="1000" dirty="0"/>
              <a:t> : energy_100g &amp; saturated-fat_100g</a:t>
            </a:r>
          </a:p>
          <a:p>
            <a:r>
              <a:rPr lang="fr-FR" sz="1000" dirty="0"/>
              <a:t>coefficient=0.588, </a:t>
            </a:r>
            <a:r>
              <a:rPr lang="fr-FR" sz="1000" dirty="0" err="1"/>
              <a:t>p_value</a:t>
            </a:r>
            <a:r>
              <a:rPr lang="fr-FR" sz="1000" dirty="0"/>
              <a:t>=0.000</a:t>
            </a:r>
          </a:p>
          <a:p>
            <a:r>
              <a:rPr lang="fr-FR" sz="1000" dirty="0"/>
              <a:t>--------------------------------------------------</a:t>
            </a:r>
          </a:p>
          <a:p>
            <a:r>
              <a:rPr lang="fr-FR" sz="1000" dirty="0" err="1"/>
              <a:t>Correlation</a:t>
            </a:r>
            <a:r>
              <a:rPr lang="fr-FR" sz="1000" dirty="0"/>
              <a:t> </a:t>
            </a:r>
            <a:r>
              <a:rPr lang="fr-FR" sz="1000" dirty="0" err="1"/>
              <a:t>between</a:t>
            </a:r>
            <a:r>
              <a:rPr lang="fr-FR" sz="1000" dirty="0"/>
              <a:t> : fat_100g &amp; saturated-fat_100g</a:t>
            </a:r>
          </a:p>
          <a:p>
            <a:r>
              <a:rPr lang="fr-FR" sz="1000" dirty="0"/>
              <a:t>coefficient=0.847, </a:t>
            </a:r>
            <a:r>
              <a:rPr lang="fr-FR" sz="1000" dirty="0" err="1"/>
              <a:t>p_value</a:t>
            </a:r>
            <a:r>
              <a:rPr lang="fr-FR" sz="1000" dirty="0"/>
              <a:t>=0.000</a:t>
            </a:r>
          </a:p>
          <a:p>
            <a:r>
              <a:rPr lang="fr-FR" sz="1000" dirty="0"/>
              <a:t>--------------------------------------------------</a:t>
            </a:r>
          </a:p>
          <a:p>
            <a:r>
              <a:rPr lang="fr-FR" sz="1000" dirty="0" err="1"/>
              <a:t>Correlation</a:t>
            </a:r>
            <a:r>
              <a:rPr lang="fr-FR" sz="1000" dirty="0"/>
              <a:t> </a:t>
            </a:r>
            <a:r>
              <a:rPr lang="fr-FR" sz="1000" dirty="0" err="1"/>
              <a:t>between</a:t>
            </a:r>
            <a:r>
              <a:rPr lang="fr-FR" sz="1000" dirty="0"/>
              <a:t> : carbohydrates_100g &amp; sugars_100g</a:t>
            </a:r>
          </a:p>
          <a:p>
            <a:r>
              <a:rPr lang="fr-FR" sz="1000" dirty="0"/>
              <a:t>coefficient=0.642, </a:t>
            </a:r>
            <a:r>
              <a:rPr lang="fr-FR" sz="1000" dirty="0" err="1"/>
              <a:t>p_value</a:t>
            </a:r>
            <a:r>
              <a:rPr lang="fr-FR" sz="1000" dirty="0"/>
              <a:t>=0.000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23665B4F-7942-43CA-AEB3-A708C7BE8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824" y="3052965"/>
            <a:ext cx="4495176" cy="158480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Avec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ces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2 tests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statistiques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et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comme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les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p_values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sont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égales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à 0, 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peut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être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confiant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et dire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qu’il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y 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une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corrélation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entre:</a:t>
            </a:r>
          </a:p>
          <a:p>
            <a:pPr lvl="1"/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energy_100g &amp; fat_100g</a:t>
            </a:r>
          </a:p>
          <a:p>
            <a:pPr lvl="1"/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energy_100g &amp; saturated-fat_100g</a:t>
            </a:r>
          </a:p>
          <a:p>
            <a:pPr lvl="1"/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fat_100g &amp; saturated-fat_100g</a:t>
            </a:r>
          </a:p>
          <a:p>
            <a:pPr lvl="1"/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carbohydrates_100g &amp; sugars_100g</a:t>
            </a:r>
          </a:p>
          <a:p>
            <a:endParaRPr lang="fr-FR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1E1CC8-BF14-4CB6-9033-5AECBC79B1B7}"/>
              </a:ext>
            </a:extLst>
          </p:cNvPr>
          <p:cNvSpPr/>
          <p:nvPr/>
        </p:nvSpPr>
        <p:spPr>
          <a:xfrm>
            <a:off x="4085793" y="1074870"/>
            <a:ext cx="3359423" cy="534987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DF84FCD-132D-4E14-A9FE-1B4B6D2A37E2}"/>
              </a:ext>
            </a:extLst>
          </p:cNvPr>
          <p:cNvSpPr txBox="1">
            <a:spLocks/>
          </p:cNvSpPr>
          <p:nvPr/>
        </p:nvSpPr>
        <p:spPr>
          <a:xfrm>
            <a:off x="230182" y="180419"/>
            <a:ext cx="10394658" cy="732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bivariée: variables quantitatives (2/2)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F46610-D099-4A15-A00A-743A344F3748}"/>
              </a:ext>
            </a:extLst>
          </p:cNvPr>
          <p:cNvSpPr/>
          <p:nvPr/>
        </p:nvSpPr>
        <p:spPr>
          <a:xfrm>
            <a:off x="5958349" y="3524865"/>
            <a:ext cx="206477" cy="235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74D096-6BAD-48B7-818B-0EC7466830B8}"/>
              </a:ext>
            </a:extLst>
          </p:cNvPr>
          <p:cNvSpPr/>
          <p:nvPr/>
        </p:nvSpPr>
        <p:spPr>
          <a:xfrm>
            <a:off x="1983695" y="3064282"/>
            <a:ext cx="206477" cy="235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6A71C9-4B0A-468D-ABEF-192CCFF0E6ED}"/>
              </a:ext>
            </a:extLst>
          </p:cNvPr>
          <p:cNvSpPr/>
          <p:nvPr/>
        </p:nvSpPr>
        <p:spPr>
          <a:xfrm>
            <a:off x="758042" y="4629434"/>
            <a:ext cx="6535035" cy="3260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23EEE0-566C-4932-9E0E-61E638362764}"/>
              </a:ext>
            </a:extLst>
          </p:cNvPr>
          <p:cNvSpPr/>
          <p:nvPr/>
        </p:nvSpPr>
        <p:spPr>
          <a:xfrm>
            <a:off x="6148408" y="3524704"/>
            <a:ext cx="206477" cy="235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B9C24B-A9B1-4212-8029-A35710C4C503}"/>
              </a:ext>
            </a:extLst>
          </p:cNvPr>
          <p:cNvSpPr/>
          <p:nvPr/>
        </p:nvSpPr>
        <p:spPr>
          <a:xfrm>
            <a:off x="2173893" y="3064282"/>
            <a:ext cx="206477" cy="235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1FA092-6836-4742-ABE0-577A17C12923}"/>
              </a:ext>
            </a:extLst>
          </p:cNvPr>
          <p:cNvSpPr/>
          <p:nvPr/>
        </p:nvSpPr>
        <p:spPr>
          <a:xfrm>
            <a:off x="758042" y="5074733"/>
            <a:ext cx="6535035" cy="3260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40986B-A9E7-449D-A70B-CD48970AE881}"/>
              </a:ext>
            </a:extLst>
          </p:cNvPr>
          <p:cNvSpPr/>
          <p:nvPr/>
        </p:nvSpPr>
        <p:spPr>
          <a:xfrm>
            <a:off x="6147619" y="3699387"/>
            <a:ext cx="206477" cy="235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E52EA1-2E46-4DAA-BC71-E7A2599F859C}"/>
              </a:ext>
            </a:extLst>
          </p:cNvPr>
          <p:cNvSpPr/>
          <p:nvPr/>
        </p:nvSpPr>
        <p:spPr>
          <a:xfrm>
            <a:off x="2182033" y="3250934"/>
            <a:ext cx="206477" cy="235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DA20DB-FAF3-4E1D-B38C-C17C828D126A}"/>
              </a:ext>
            </a:extLst>
          </p:cNvPr>
          <p:cNvSpPr/>
          <p:nvPr/>
        </p:nvSpPr>
        <p:spPr>
          <a:xfrm>
            <a:off x="755752" y="5504283"/>
            <a:ext cx="6535035" cy="3260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1C94CF-4987-4EA6-B13C-8A767E19CB3B}"/>
              </a:ext>
            </a:extLst>
          </p:cNvPr>
          <p:cNvSpPr/>
          <p:nvPr/>
        </p:nvSpPr>
        <p:spPr>
          <a:xfrm>
            <a:off x="5024284" y="2691918"/>
            <a:ext cx="206477" cy="235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733A47-F09D-427D-B379-7B79505372FA}"/>
              </a:ext>
            </a:extLst>
          </p:cNvPr>
          <p:cNvSpPr/>
          <p:nvPr/>
        </p:nvSpPr>
        <p:spPr>
          <a:xfrm>
            <a:off x="1390537" y="2546821"/>
            <a:ext cx="206477" cy="235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B23E3A-6776-4FB2-AAE6-8CBEAADD2695}"/>
              </a:ext>
            </a:extLst>
          </p:cNvPr>
          <p:cNvSpPr/>
          <p:nvPr/>
        </p:nvSpPr>
        <p:spPr>
          <a:xfrm>
            <a:off x="751172" y="5982909"/>
            <a:ext cx="6535035" cy="3260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49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uiExpand="1" build="p"/>
      <p:bldP spid="3" grpId="0" uiExpand="1" animBg="1"/>
      <p:bldP spid="3" grpId="1" uiExpand="1" animBg="1"/>
      <p:bldP spid="20" grpId="0" uiExpand="1" animBg="1"/>
      <p:bldP spid="20" grpId="1" uiExpand="1" animBg="1"/>
      <p:bldP spid="21" grpId="0" uiExpand="1" animBg="1"/>
      <p:bldP spid="21" grpId="1" uiExpand="1" animBg="1"/>
      <p:bldP spid="22" grpId="0" uiExpand="1" animBg="1"/>
      <p:bldP spid="22" grpId="1" uiExpand="1" animBg="1"/>
      <p:bldP spid="23" grpId="0" uiExpand="1" animBg="1"/>
      <p:bldP spid="23" grpId="1" uiExpand="1" animBg="1"/>
      <p:bldP spid="24" grpId="0" uiExpand="1" animBg="1"/>
      <p:bldP spid="24" grpId="1" uiExpand="1" animBg="1"/>
      <p:bldP spid="25" grpId="0" uiExpand="1" animBg="1"/>
      <p:bldP spid="25" grpId="1" animBg="1"/>
      <p:bldP spid="26" grpId="0" uiExpand="1" animBg="1"/>
      <p:bldP spid="26" grpId="1" animBg="1"/>
      <p:bldP spid="27" grpId="0" uiExpand="1" animBg="1"/>
      <p:bldP spid="27" grpId="1" animBg="1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EFB61-9605-4FE2-886E-181D8C62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2" y="180419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bivariée: variables qualitatives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7BBA88-0CF2-4C4E-A049-23DBF616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59967C-BDD4-4FD7-9BC2-061662D92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2" y="1604436"/>
            <a:ext cx="5154618" cy="483020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1907A13-C982-47F4-9066-50DFEC94A7B3}"/>
              </a:ext>
            </a:extLst>
          </p:cNvPr>
          <p:cNvSpPr/>
          <p:nvPr/>
        </p:nvSpPr>
        <p:spPr>
          <a:xfrm>
            <a:off x="6437168" y="2147455"/>
            <a:ext cx="4364181" cy="1643496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BFB1961-4EED-49F1-957F-E7CF1F79503F}"/>
              </a:ext>
            </a:extLst>
          </p:cNvPr>
          <p:cNvSpPr txBox="1"/>
          <p:nvPr/>
        </p:nvSpPr>
        <p:spPr>
          <a:xfrm>
            <a:off x="6437168" y="2147454"/>
            <a:ext cx="45904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Heatmap</a:t>
            </a:r>
            <a:r>
              <a:rPr lang="fr-FR" sz="1400" b="1" dirty="0"/>
              <a:t> de corrélation entre les variables qualitatives à l’aide de la librairie </a:t>
            </a:r>
            <a:r>
              <a:rPr lang="fr-FR" sz="1400" b="1" dirty="0" err="1"/>
              <a:t>Dython</a:t>
            </a:r>
            <a:r>
              <a:rPr lang="fr-FR" sz="1400" b="1" dirty="0"/>
              <a:t> (corrélation </a:t>
            </a:r>
            <a:r>
              <a:rPr lang="fr-FR" sz="1400" b="1" dirty="0" err="1"/>
              <a:t>Theil’s</a:t>
            </a:r>
            <a:r>
              <a:rPr lang="fr-FR" sz="1400" b="1" dirty="0"/>
              <a:t> U)</a:t>
            </a:r>
          </a:p>
          <a:p>
            <a:endParaRPr lang="fr-FR" dirty="0"/>
          </a:p>
          <a:p>
            <a:r>
              <a:rPr lang="fr-FR" sz="1200" dirty="0">
                <a:solidFill>
                  <a:srgbClr val="000000"/>
                </a:solidFill>
                <a:latin typeface="Helvetica Neue"/>
              </a:rPr>
              <a:t>On peut supposer des corrélations entre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 Neue"/>
              </a:rPr>
              <a:t>'pnns_groups_1’ et 'pnns_groups_2'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 Neue"/>
              </a:rPr>
              <a:t>'pnns_groups_2’ et 'pnns_groups_1’ et '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nova_group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'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 Neue"/>
              </a:rPr>
              <a:t>'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nova_group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’ et 'pnns_groups_2'</a:t>
            </a:r>
          </a:p>
          <a:p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16F6B5-16E7-4A50-8BDB-01AC7A40B9DF}"/>
              </a:ext>
            </a:extLst>
          </p:cNvPr>
          <p:cNvSpPr>
            <a:spLocks/>
          </p:cNvSpPr>
          <p:nvPr/>
        </p:nvSpPr>
        <p:spPr>
          <a:xfrm>
            <a:off x="4032069" y="3338919"/>
            <a:ext cx="313572" cy="301266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60710D-23FF-4A45-A269-3F4AE41EA313}"/>
              </a:ext>
            </a:extLst>
          </p:cNvPr>
          <p:cNvSpPr>
            <a:spLocks/>
          </p:cNvSpPr>
          <p:nvPr/>
        </p:nvSpPr>
        <p:spPr>
          <a:xfrm>
            <a:off x="3692370" y="2968904"/>
            <a:ext cx="313572" cy="370016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B16510-E7CB-4CC9-A044-66323C7F6DBB}"/>
              </a:ext>
            </a:extLst>
          </p:cNvPr>
          <p:cNvSpPr>
            <a:spLocks/>
          </p:cNvSpPr>
          <p:nvPr/>
        </p:nvSpPr>
        <p:spPr>
          <a:xfrm>
            <a:off x="3335484" y="3338919"/>
            <a:ext cx="313572" cy="301266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53D25-DCC2-4C4B-8E68-CAA09F2951F2}"/>
              </a:ext>
            </a:extLst>
          </p:cNvPr>
          <p:cNvSpPr>
            <a:spLocks/>
          </p:cNvSpPr>
          <p:nvPr/>
        </p:nvSpPr>
        <p:spPr>
          <a:xfrm>
            <a:off x="3679603" y="3686159"/>
            <a:ext cx="313572" cy="301266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111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940A1C-D841-47C4-A3CB-FAE01CF0C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75" y="712395"/>
            <a:ext cx="10495327" cy="8636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400" b="1" dirty="0"/>
              <a:t>Test Khi-2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64158FA-263D-4C80-A07D-EF375114F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264938" cy="282408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233DCF-369A-4409-9D69-568E74A6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26E2DF-7E98-48B1-9845-8CCB28363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94" y="1027906"/>
            <a:ext cx="4275417" cy="2824081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279D4F8-92D5-4A43-A773-C3D233096930}"/>
              </a:ext>
            </a:extLst>
          </p:cNvPr>
          <p:cNvSpPr/>
          <p:nvPr/>
        </p:nvSpPr>
        <p:spPr>
          <a:xfrm>
            <a:off x="5791200" y="4240874"/>
            <a:ext cx="4391025" cy="1455075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792103-6B9B-469D-9411-752EEF6C6069}"/>
              </a:ext>
            </a:extLst>
          </p:cNvPr>
          <p:cNvSpPr txBox="1"/>
          <p:nvPr/>
        </p:nvSpPr>
        <p:spPr>
          <a:xfrm>
            <a:off x="5791200" y="4240875"/>
            <a:ext cx="470033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</a:t>
            </a:r>
            <a:r>
              <a:rPr lang="fr-FR" dirty="0" err="1"/>
              <a:t>heatmap</a:t>
            </a:r>
            <a:r>
              <a:rPr lang="fr-FR" dirty="0"/>
              <a:t> permettent des visualiser des corrélations entre les valeurs de variables qualitatives.</a:t>
            </a:r>
          </a:p>
          <a:p>
            <a:r>
              <a:rPr lang="fr-FR" sz="1100" dirty="0"/>
              <a:t>Exemple:</a:t>
            </a:r>
          </a:p>
          <a:p>
            <a:pPr algn="l"/>
            <a: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  <a:t>-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Helvetica Neue"/>
              </a:rPr>
              <a:t>ingredient_from_palm_oil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  <a:t> = 1 avec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Helvetica Neue"/>
              </a:rPr>
              <a:t>Nutriscore_grade_calculated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  <a:t> 'e’</a:t>
            </a:r>
          </a:p>
          <a:p>
            <a:pPr algn="l"/>
            <a: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  <a:t>-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Helvetica Neue"/>
              </a:rPr>
              <a:t>nova_group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  <a:t> = 1 avec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Helvetica Neue"/>
              </a:rPr>
              <a:t>Nutriscore_grade_calculated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Helvetica Neue"/>
              </a:rPr>
              <a:t> 'a'</a:t>
            </a:r>
          </a:p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FD069E8-D000-40E6-8242-E3234209EF07}"/>
              </a:ext>
            </a:extLst>
          </p:cNvPr>
          <p:cNvGrpSpPr/>
          <p:nvPr/>
        </p:nvGrpSpPr>
        <p:grpSpPr>
          <a:xfrm>
            <a:off x="704675" y="1690688"/>
            <a:ext cx="4823121" cy="1487922"/>
            <a:chOff x="704675" y="1690688"/>
            <a:chExt cx="4823121" cy="1487922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273C08CA-ADE3-4A65-9A54-27FD14A7BC35}"/>
                </a:ext>
              </a:extLst>
            </p:cNvPr>
            <p:cNvSpPr/>
            <p:nvPr/>
          </p:nvSpPr>
          <p:spPr>
            <a:xfrm>
              <a:off x="704675" y="1690688"/>
              <a:ext cx="4610275" cy="1185862"/>
            </a:xfrm>
            <a:prstGeom prst="roundRect">
              <a:avLst>
                <a:gd name="adj" fmla="val 690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27BF7CF-3D64-429E-9C5A-D90CD9941AD0}"/>
                </a:ext>
              </a:extLst>
            </p:cNvPr>
            <p:cNvSpPr txBox="1"/>
            <p:nvPr/>
          </p:nvSpPr>
          <p:spPr>
            <a:xfrm>
              <a:off x="704675" y="1701282"/>
              <a:ext cx="482312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La valeur critique et la p-value du test du Khi-2 donnent le même résultat et permettent d’être confiant en disant qu’il y a une corrélation entre les valeurs qualitatives.</a:t>
              </a:r>
            </a:p>
            <a:p>
              <a:endParaRPr lang="fr-FR" dirty="0"/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D7ECC46B-AE56-490F-8EC2-79643C270C96}"/>
              </a:ext>
            </a:extLst>
          </p:cNvPr>
          <p:cNvSpPr/>
          <p:nvPr/>
        </p:nvSpPr>
        <p:spPr>
          <a:xfrm>
            <a:off x="3759009" y="4168500"/>
            <a:ext cx="919211" cy="9079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A7FDF8B-656A-419C-AEE2-638D6EA5AD49}"/>
              </a:ext>
            </a:extLst>
          </p:cNvPr>
          <p:cNvSpPr/>
          <p:nvPr/>
        </p:nvSpPr>
        <p:spPr>
          <a:xfrm>
            <a:off x="6848573" y="1228818"/>
            <a:ext cx="919211" cy="9079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85AC1AB1-D63C-410E-9638-2AEFCF741439}"/>
              </a:ext>
            </a:extLst>
          </p:cNvPr>
          <p:cNvSpPr txBox="1">
            <a:spLocks/>
          </p:cNvSpPr>
          <p:nvPr/>
        </p:nvSpPr>
        <p:spPr>
          <a:xfrm>
            <a:off x="230182" y="180419"/>
            <a:ext cx="10394658" cy="732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bivariée: variables qualitatives (2/2)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56CCD2-7A67-4985-A34A-10137CDC27B1}"/>
              </a:ext>
            </a:extLst>
          </p:cNvPr>
          <p:cNvSpPr/>
          <p:nvPr/>
        </p:nvSpPr>
        <p:spPr>
          <a:xfrm>
            <a:off x="838200" y="3429000"/>
            <a:ext cx="3289663" cy="341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CA741C-8233-4674-ACA3-6FD20AE9B868}"/>
              </a:ext>
            </a:extLst>
          </p:cNvPr>
          <p:cNvSpPr/>
          <p:nvPr/>
        </p:nvSpPr>
        <p:spPr>
          <a:xfrm>
            <a:off x="6737294" y="1041452"/>
            <a:ext cx="3289663" cy="341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05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1" grpId="1" animBg="1"/>
      <p:bldP spid="12" grpId="0" animBg="1"/>
      <p:bldP spid="7" grpId="0" animBg="1"/>
      <p:bldP spid="7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7BBA88-0CF2-4C4E-A049-23DBF616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9B70746-D5FA-4B27-A4AE-9C6E19074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0" y="4559465"/>
            <a:ext cx="2742857" cy="182857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D2BFCBF-2DDC-43E0-8C5B-9583AEB73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7" y="2946344"/>
            <a:ext cx="2742857" cy="18285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ECBBBC8-384E-4E84-A6E9-F28E9DF17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6" y="1274787"/>
            <a:ext cx="2742857" cy="182857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D951BB2-3D6F-45E0-959A-670D32D0E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07" y="2917352"/>
            <a:ext cx="2742857" cy="18285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F263DF-37C4-4CD8-AC0C-24ABADB9D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07" y="1274787"/>
            <a:ext cx="2742857" cy="182857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A42B75E-87B6-4D2B-8E63-FC668DF7E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842" y="2953928"/>
            <a:ext cx="2742857" cy="18285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EBB4DDC-B695-4864-88F1-69E54CAEA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25" y="2913934"/>
            <a:ext cx="2742857" cy="182857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65BAA70-BAC7-486D-82B5-1A1A137534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54" y="1296501"/>
            <a:ext cx="2742857" cy="18285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ECF9677-F109-4776-AC6F-33CC37B330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82" y="1274787"/>
            <a:ext cx="2742857" cy="1828572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9C58BFE8-CDD9-4C86-9252-2F944E95520D}"/>
              </a:ext>
            </a:extLst>
          </p:cNvPr>
          <p:cNvGrpSpPr/>
          <p:nvPr/>
        </p:nvGrpSpPr>
        <p:grpSpPr>
          <a:xfrm>
            <a:off x="3691547" y="5242717"/>
            <a:ext cx="5920740" cy="923330"/>
            <a:chOff x="3691547" y="5242717"/>
            <a:chExt cx="5920740" cy="92333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F33BAB9C-D195-41C7-A007-1E956B1D49F8}"/>
                </a:ext>
              </a:extLst>
            </p:cNvPr>
            <p:cNvSpPr/>
            <p:nvPr/>
          </p:nvSpPr>
          <p:spPr>
            <a:xfrm>
              <a:off x="3691547" y="5264431"/>
              <a:ext cx="5481028" cy="901616"/>
            </a:xfrm>
            <a:prstGeom prst="roundRect">
              <a:avLst>
                <a:gd name="adj" fmla="val 13248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28F2CBC-255D-4C96-B43C-16D823C2BD1D}"/>
                </a:ext>
              </a:extLst>
            </p:cNvPr>
            <p:cNvSpPr txBox="1"/>
            <p:nvPr/>
          </p:nvSpPr>
          <p:spPr>
            <a:xfrm>
              <a:off x="3691547" y="5242717"/>
              <a:ext cx="59207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Les boites à moustaches semblent indiquer qu’il y a une distribution différente des valeurs du Nutri-Score avec les variables quantitatives.</a:t>
              </a:r>
            </a:p>
          </p:txBody>
        </p:sp>
      </p:grpSp>
      <p:sp>
        <p:nvSpPr>
          <p:cNvPr id="17" name="Titre 1">
            <a:extLst>
              <a:ext uri="{FF2B5EF4-FFF2-40B4-BE49-F238E27FC236}">
                <a16:creationId xmlns:a16="http://schemas.microsoft.com/office/drawing/2014/main" id="{5177183B-6AEF-4D87-AFBB-23C60E37EB5A}"/>
              </a:ext>
            </a:extLst>
          </p:cNvPr>
          <p:cNvSpPr txBox="1">
            <a:spLocks/>
          </p:cNvSpPr>
          <p:nvPr/>
        </p:nvSpPr>
        <p:spPr>
          <a:xfrm>
            <a:off x="230182" y="180419"/>
            <a:ext cx="11657018" cy="732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bivariée: variable quantitative et variable qualitative : 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Nutriscore_grade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 (1/2) </a:t>
            </a:r>
          </a:p>
        </p:txBody>
      </p:sp>
    </p:spTree>
    <p:extLst>
      <p:ext uri="{BB962C8B-B14F-4D97-AF65-F5344CB8AC3E}">
        <p14:creationId xmlns:p14="http://schemas.microsoft.com/office/powerpoint/2010/main" val="171065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F61A971-A101-4DD1-983F-AEB68C621510}"/>
              </a:ext>
            </a:extLst>
          </p:cNvPr>
          <p:cNvSpPr/>
          <p:nvPr/>
        </p:nvSpPr>
        <p:spPr>
          <a:xfrm>
            <a:off x="6309014" y="2632069"/>
            <a:ext cx="5578186" cy="1282706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03111B-D5EC-4757-A276-FC31EC85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691" y="1437018"/>
            <a:ext cx="1900959" cy="4628222"/>
          </a:xfrm>
          <a:ln w="12700">
            <a:solidFill>
              <a:srgbClr val="FFC000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fr-FR" sz="4800" b="1" u="sng" dirty="0"/>
              <a:t>Test ANOVA</a:t>
            </a:r>
            <a:r>
              <a:rPr lang="fr-FR" sz="3600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energy_100g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stat=37021.226,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stat=39811.844,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saturated-fat_100g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stat=56096.830,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carbohydrates_100g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stat=2352.057,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sugars_100g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stat=16730.810,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proteins_100g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stat=3869.738,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salt_100g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stat=10211.349,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nutrition-score-fr_100g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stat=2654136.867,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fiber_100g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stat=5423.433,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6E6BBA-2407-4AF4-AAA9-998FBDD0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57A503D-1BFD-46DE-9F1E-D86311C3BC2F}"/>
              </a:ext>
            </a:extLst>
          </p:cNvPr>
          <p:cNvSpPr txBox="1">
            <a:spLocks/>
          </p:cNvSpPr>
          <p:nvPr/>
        </p:nvSpPr>
        <p:spPr>
          <a:xfrm>
            <a:off x="3315855" y="1437018"/>
            <a:ext cx="1900959" cy="4628222"/>
          </a:xfrm>
          <a:prstGeom prst="rect">
            <a:avLst/>
          </a:prstGeom>
          <a:ln w="12700">
            <a:solidFill>
              <a:srgbClr val="FFC000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800" b="1" u="sng" dirty="0"/>
              <a:t>Test </a:t>
            </a:r>
            <a:r>
              <a:rPr lang="fr-FR" sz="4800" b="1" u="sng" dirty="0" err="1"/>
              <a:t>Kruskal</a:t>
            </a:r>
            <a:r>
              <a:rPr lang="fr-FR" sz="4800" b="1" u="sng" dirty="0"/>
              <a:t>-Wallis H</a:t>
            </a:r>
            <a:r>
              <a:rPr lang="fr-FR" sz="3600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energy_100g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stat=138396.252,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stat=165786.468,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saturated-fat_100g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stat=189016.570,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carbohydrates_100g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stat=6306.273,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sugars_100g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stat=50585.447,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proteins_100g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stat=20670.473,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salt_100g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stat=182180.316,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nutrition-score-fr_100g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stat=939555.106,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fiber_100g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stat=33557.218,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2553AB-0C08-4B75-A10A-421B1330DF13}"/>
              </a:ext>
            </a:extLst>
          </p:cNvPr>
          <p:cNvSpPr txBox="1"/>
          <p:nvPr/>
        </p:nvSpPr>
        <p:spPr>
          <a:xfrm>
            <a:off x="6309013" y="2632069"/>
            <a:ext cx="5578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Avec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2 tests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statistiques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comme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les p-values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sont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égales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à 0, 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peut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être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confiant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et dire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qu’il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y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une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distribution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différente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du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‘</a:t>
            </a:r>
            <a:r>
              <a:rPr lang="fr-FR" i="1" dirty="0" err="1">
                <a:solidFill>
                  <a:srgbClr val="000000"/>
                </a:solidFill>
                <a:latin typeface="Helvetica Neue"/>
              </a:rPr>
              <a:t>Nutriscore_grade</a:t>
            </a:r>
            <a:r>
              <a:rPr lang="fr-FR" i="1" dirty="0">
                <a:solidFill>
                  <a:srgbClr val="000000"/>
                </a:solidFill>
                <a:latin typeface="Helvetica Neue"/>
              </a:rPr>
              <a:t>’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avec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toutes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les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données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quantitatives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678BF94C-4297-4B7F-89C5-8B8C13390906}"/>
              </a:ext>
            </a:extLst>
          </p:cNvPr>
          <p:cNvSpPr txBox="1">
            <a:spLocks/>
          </p:cNvSpPr>
          <p:nvPr/>
        </p:nvSpPr>
        <p:spPr>
          <a:xfrm>
            <a:off x="230182" y="180419"/>
            <a:ext cx="11657018" cy="732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bivariée: variable quantitative et variable qualitative : 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Nutriscore_grade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 (2/2) </a:t>
            </a:r>
          </a:p>
        </p:txBody>
      </p:sp>
    </p:spTree>
    <p:extLst>
      <p:ext uri="{BB962C8B-B14F-4D97-AF65-F5344CB8AC3E}">
        <p14:creationId xmlns:p14="http://schemas.microsoft.com/office/powerpoint/2010/main" val="3742363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92616B77-E45D-40AB-8708-046AB79B0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61" y="4400051"/>
            <a:ext cx="2742857" cy="182857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DA3FAF9-3AE4-47DB-802D-D10735F43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9" y="2863990"/>
            <a:ext cx="2742857" cy="182857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92245EA-0568-4D0D-8936-DE7089580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91" y="2869919"/>
            <a:ext cx="2742857" cy="182857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E653B21-836D-4C23-AF11-699105190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83" y="2869919"/>
            <a:ext cx="2742857" cy="182857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E474890-8DE4-48D3-A38B-2CDBF3F63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099" y="2852389"/>
            <a:ext cx="2742857" cy="18285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9F7F9A-FA18-4280-8DA9-BAA4C4C713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4" y="1218825"/>
            <a:ext cx="2742857" cy="18285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CAC3571-B49E-4779-9EB5-9B506D5AFF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43" y="1225188"/>
            <a:ext cx="2742857" cy="182857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9561B33-C5A4-4F7F-AF30-9CB05B8B0D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03" y="1207236"/>
            <a:ext cx="2742857" cy="1828572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45A11A47-972D-4DCA-8AA4-E70F2D4C71A7}"/>
              </a:ext>
            </a:extLst>
          </p:cNvPr>
          <p:cNvGrpSpPr/>
          <p:nvPr/>
        </p:nvGrpSpPr>
        <p:grpSpPr>
          <a:xfrm>
            <a:off x="3894739" y="5079850"/>
            <a:ext cx="5920740" cy="923330"/>
            <a:chOff x="3894739" y="5079850"/>
            <a:chExt cx="5920740" cy="92333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E718F656-2F5C-44EA-9D83-8C3E7F5FD9A5}"/>
                </a:ext>
              </a:extLst>
            </p:cNvPr>
            <p:cNvSpPr/>
            <p:nvPr/>
          </p:nvSpPr>
          <p:spPr>
            <a:xfrm>
              <a:off x="3900487" y="5079850"/>
              <a:ext cx="5662613" cy="923330"/>
            </a:xfrm>
            <a:prstGeom prst="roundRect">
              <a:avLst>
                <a:gd name="adj" fmla="val 690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28F2CBC-255D-4C96-B43C-16D823C2BD1D}"/>
                </a:ext>
              </a:extLst>
            </p:cNvPr>
            <p:cNvSpPr txBox="1"/>
            <p:nvPr/>
          </p:nvSpPr>
          <p:spPr>
            <a:xfrm>
              <a:off x="3894739" y="5079850"/>
              <a:ext cx="59207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Les boites à moustaches semblent indiquer qu’il y a une distribution différente des valeurs du </a:t>
              </a:r>
              <a:r>
                <a:rPr lang="fr-FR" dirty="0" err="1"/>
                <a:t>nova_group</a:t>
              </a:r>
              <a:r>
                <a:rPr lang="fr-FR" dirty="0"/>
                <a:t> avec les variables quantitatives.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C1F50030-FE1F-4FA1-9D61-EC70A38DB1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00" y="1226831"/>
            <a:ext cx="2742857" cy="18285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8FEFB61-9605-4FE2-886E-181D8C62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2" y="180419"/>
            <a:ext cx="10394658" cy="732092"/>
          </a:xfrm>
        </p:spPr>
        <p:txBody>
          <a:bodyPr>
            <a:normAutofit fontScale="90000"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bivariée: variable quantitative et variable qualitative : 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nova_group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7BBA88-0CF2-4C4E-A049-23DBF616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89052" y="6531678"/>
            <a:ext cx="2743200" cy="365125"/>
          </a:xfrm>
        </p:spPr>
        <p:txBody>
          <a:bodyPr/>
          <a:lstStyle/>
          <a:p>
            <a:fld id="{E4636F84-5D22-4BA6-9293-E830804A489F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09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DD95EBB-7421-48CE-84D1-56909BD55D22}"/>
              </a:ext>
            </a:extLst>
          </p:cNvPr>
          <p:cNvSpPr/>
          <p:nvPr/>
        </p:nvSpPr>
        <p:spPr>
          <a:xfrm>
            <a:off x="6309013" y="2712242"/>
            <a:ext cx="5511512" cy="1200329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03111B-D5EC-4757-A276-FC31EC85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692" y="1386684"/>
            <a:ext cx="1815234" cy="4587587"/>
          </a:xfrm>
          <a:ln w="12700">
            <a:solidFill>
              <a:srgbClr val="FFC000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fr-FR" sz="4000" b="1" u="sng" dirty="0"/>
              <a:t>Test ANOVA</a:t>
            </a:r>
            <a:r>
              <a:rPr lang="fr-FR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energy_100g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stat=9932.676,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stat=19129.214,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saturated-fat_100g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stat=10484.661,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carbohydrates_100g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stat=4791.451,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sugars_100g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stat=9658.411,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proteins_100g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stat=3034.410,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salt_100g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stat=1298.577,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nutrition-score-fr_100g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stat=20793.753,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fiber_100g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stat=3431.027,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6E6BBA-2407-4AF4-AAA9-998FBDD0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57A503D-1BFD-46DE-9F1E-D86311C3BC2F}"/>
              </a:ext>
            </a:extLst>
          </p:cNvPr>
          <p:cNvSpPr txBox="1">
            <a:spLocks/>
          </p:cNvSpPr>
          <p:nvPr/>
        </p:nvSpPr>
        <p:spPr>
          <a:xfrm>
            <a:off x="3239656" y="1386684"/>
            <a:ext cx="1815234" cy="4587587"/>
          </a:xfrm>
          <a:prstGeom prst="rect">
            <a:avLst/>
          </a:prstGeom>
          <a:ln w="12700">
            <a:solidFill>
              <a:srgbClr val="FFC000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000" b="1" u="sng" dirty="0"/>
              <a:t>Test </a:t>
            </a:r>
            <a:r>
              <a:rPr lang="fr-FR" sz="4000" b="1" u="sng" dirty="0" err="1"/>
              <a:t>Kruskal</a:t>
            </a:r>
            <a:r>
              <a:rPr lang="fr-FR" sz="4000" b="1" u="sng" dirty="0"/>
              <a:t>-Wallis H</a:t>
            </a:r>
            <a:r>
              <a:rPr lang="fr-FR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energy_100g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stat=17950.374,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stat=20543.300,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saturated-fat_100g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stat=22780.499,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carbohydrates_100g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stat=18098.498,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sugars_100g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stat=30393.278,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proteins_100g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stat=13097.942,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salt_100g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stat=65503.122,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nutrition-score-fr_100g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stat=57601.353,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fiber_100g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stat=9415.009,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2553AB-0C08-4B75-A10A-421B1330DF13}"/>
              </a:ext>
            </a:extLst>
          </p:cNvPr>
          <p:cNvSpPr txBox="1"/>
          <p:nvPr/>
        </p:nvSpPr>
        <p:spPr>
          <a:xfrm>
            <a:off x="6309013" y="2712242"/>
            <a:ext cx="5511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Avec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2 tests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statistiques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comme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les p-values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sont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égales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à 0, 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peut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être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confiant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et dire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qu’il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y 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une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distribution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différente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du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‘</a:t>
            </a:r>
            <a:r>
              <a:rPr lang="fr-FR" i="1" dirty="0" err="1">
                <a:solidFill>
                  <a:srgbClr val="000000"/>
                </a:solidFill>
                <a:latin typeface="Helvetica Neue"/>
              </a:rPr>
              <a:t>nova_group</a:t>
            </a:r>
            <a:r>
              <a:rPr lang="fr-FR" i="1" dirty="0">
                <a:solidFill>
                  <a:srgbClr val="000000"/>
                </a:solidFill>
                <a:latin typeface="Helvetica Neue"/>
              </a:rPr>
              <a:t>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avec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toutes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les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données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quantitatives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B242CF1-9273-4A5E-9D75-077294DFAD00}"/>
              </a:ext>
            </a:extLst>
          </p:cNvPr>
          <p:cNvSpPr txBox="1">
            <a:spLocks/>
          </p:cNvSpPr>
          <p:nvPr/>
        </p:nvSpPr>
        <p:spPr>
          <a:xfrm>
            <a:off x="230182" y="180419"/>
            <a:ext cx="10394658" cy="732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bivariée: variable quantitative et variable qualitative : </a:t>
            </a:r>
            <a:r>
              <a:rPr lang="fr-FR" sz="2800" b="1" u="sng" dirty="0" err="1">
                <a:solidFill>
                  <a:schemeClr val="accent1">
                    <a:lumMod val="75000"/>
                  </a:schemeClr>
                </a:solidFill>
              </a:rPr>
              <a:t>nova_group</a:t>
            </a:r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 (2/2) </a:t>
            </a:r>
          </a:p>
        </p:txBody>
      </p:sp>
    </p:spTree>
    <p:extLst>
      <p:ext uri="{BB962C8B-B14F-4D97-AF65-F5344CB8AC3E}">
        <p14:creationId xmlns:p14="http://schemas.microsoft.com/office/powerpoint/2010/main" val="1747963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38AB7-E492-4AA8-BFD7-EDF7BE49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CD79BD-199D-4DDF-84E3-A3B328319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739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Idée d’application</a:t>
            </a:r>
          </a:p>
          <a:p>
            <a:pPr marL="0" indent="0">
              <a:buNone/>
            </a:pPr>
            <a:r>
              <a:rPr lang="fr-FR" dirty="0"/>
              <a:t>Nettoyage effectué</a:t>
            </a:r>
          </a:p>
          <a:p>
            <a:pPr marL="0" indent="0">
              <a:buNone/>
            </a:pPr>
            <a:r>
              <a:rPr lang="fr-FR" dirty="0"/>
              <a:t>Analyse exploratoire</a:t>
            </a:r>
          </a:p>
          <a:p>
            <a:pPr marL="0" indent="0">
              <a:buNone/>
            </a:pPr>
            <a:r>
              <a:rPr lang="fr-FR" dirty="0"/>
              <a:t>Faits pertinents pour l’application</a:t>
            </a:r>
          </a:p>
          <a:p>
            <a:pPr marL="0" indent="0">
              <a:buNone/>
            </a:pPr>
            <a:r>
              <a:rPr lang="fr-FR" dirty="0"/>
              <a:t>Conclusion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3F9BBE-C4CA-4661-A0A0-2C62162C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6890E6-1BBC-4022-9C80-07FFDED81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78" y="2318058"/>
            <a:ext cx="306116" cy="5138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3508D03-B554-4635-819E-D0C035449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42" y="2828139"/>
            <a:ext cx="296879" cy="4963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520F9A-15A8-4679-B15A-DC2EE163A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42" y="3322690"/>
            <a:ext cx="310130" cy="5138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C3F5F38-47CD-4918-802E-639F5EEB5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42" y="3831667"/>
            <a:ext cx="321622" cy="53779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798A5A-3F5E-44C8-8FEC-6A8551D06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78" y="1815651"/>
            <a:ext cx="296879" cy="4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8634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>
            <a:extLst>
              <a:ext uri="{FF2B5EF4-FFF2-40B4-BE49-F238E27FC236}">
                <a16:creationId xmlns:a16="http://schemas.microsoft.com/office/drawing/2014/main" id="{AD6CA0CC-9BCB-47ED-8E0D-193D8271F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2" y="1237595"/>
            <a:ext cx="2268572" cy="2102857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333F21A-78AB-4FF7-9368-9C62967325B0}"/>
              </a:ext>
            </a:extLst>
          </p:cNvPr>
          <p:cNvGrpSpPr/>
          <p:nvPr/>
        </p:nvGrpSpPr>
        <p:grpSpPr>
          <a:xfrm>
            <a:off x="433082" y="5692885"/>
            <a:ext cx="9758668" cy="651057"/>
            <a:chOff x="433082" y="5692885"/>
            <a:chExt cx="9758668" cy="651057"/>
          </a:xfrm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437F2298-ACA8-41C6-99F2-30269E170BF1}"/>
                </a:ext>
              </a:extLst>
            </p:cNvPr>
            <p:cNvSpPr/>
            <p:nvPr/>
          </p:nvSpPr>
          <p:spPr>
            <a:xfrm>
              <a:off x="433082" y="5692885"/>
              <a:ext cx="8901418" cy="646332"/>
            </a:xfrm>
            <a:prstGeom prst="roundRect">
              <a:avLst>
                <a:gd name="adj" fmla="val 690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928F2CBC-255D-4C96-B43C-16D823C2BD1D}"/>
                </a:ext>
              </a:extLst>
            </p:cNvPr>
            <p:cNvSpPr txBox="1"/>
            <p:nvPr/>
          </p:nvSpPr>
          <p:spPr>
            <a:xfrm>
              <a:off x="433082" y="5697611"/>
              <a:ext cx="9758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Les boites à moustaches semblent indiquer qu’il y a une distribution différente des valeurs du pnns_groups_1 avec les variables quantitatives.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8FEFB61-9605-4FE2-886E-181D8C62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1" y="180419"/>
            <a:ext cx="11589907" cy="732092"/>
          </a:xfrm>
        </p:spPr>
        <p:txBody>
          <a:bodyPr>
            <a:normAutofit fontScale="90000"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bivariée: variable quantitative et variable qualitative : pnns_groups_1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7BBA88-0CF2-4C4E-A049-23DBF616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89052" y="6531678"/>
            <a:ext cx="2743200" cy="365125"/>
          </a:xfrm>
        </p:spPr>
        <p:txBody>
          <a:bodyPr/>
          <a:lstStyle/>
          <a:p>
            <a:fld id="{E4636F84-5D22-4BA6-9293-E830804A489F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577741BD-57F3-4CDE-889E-B11F1F498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56" y="1217029"/>
            <a:ext cx="2234286" cy="210285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6A86237-E40C-4240-A160-8C38EF4C0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84" y="1217029"/>
            <a:ext cx="2234286" cy="210285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CEEA7D4-76ED-4EBD-9AC5-E8F28DFBA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10" y="3304463"/>
            <a:ext cx="2482540" cy="2336508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13E6FDAE-56B5-41BE-8717-9A6F6848E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488" y="3307031"/>
            <a:ext cx="2234286" cy="2102857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42A49D33-6B3E-4D8A-9E9D-F9671A57DD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2" y="3307032"/>
            <a:ext cx="2234286" cy="2102857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A2415984-B658-4029-9686-CFC4C75FDE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438" y="3307031"/>
            <a:ext cx="2234286" cy="210285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F0462D1B-6122-48DF-A0F9-87F3CAD2F6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70" y="1217029"/>
            <a:ext cx="2234286" cy="210285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8FDA4ECC-199C-4906-8498-1C392961B9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97" y="1217029"/>
            <a:ext cx="2234286" cy="21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72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27A0302-DC93-41C9-A8DA-D9216B68D223}"/>
              </a:ext>
            </a:extLst>
          </p:cNvPr>
          <p:cNvSpPr/>
          <p:nvPr/>
        </p:nvSpPr>
        <p:spPr>
          <a:xfrm>
            <a:off x="6095999" y="2526818"/>
            <a:ext cx="5724088" cy="1292708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03111B-D5EC-4757-A276-FC31EC858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691" y="1353129"/>
            <a:ext cx="1805709" cy="4578062"/>
          </a:xfrm>
          <a:ln w="12700">
            <a:solidFill>
              <a:srgbClr val="FFC000"/>
            </a:solidFill>
          </a:ln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fr-FR" sz="4000" b="1" u="sng" dirty="0"/>
              <a:t>Test ANOVA</a:t>
            </a:r>
            <a:r>
              <a:rPr lang="fr-FR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fr-FR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energy_100g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stat=24793.012,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stat=16106.865,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saturated-fat_100g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stat=10050.749,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carbohydrates_100g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stat=46249.843,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sugars_100g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stat=34662.654,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proteins_100g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stat=17843.190,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salt_100g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stat=1766.194,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nutrition-score-fr_100g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stat=41904.810,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fiber_100g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/>
              <a:t>stat=9110.754,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6E6BBA-2407-4AF4-AAA9-998FBDD0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57A503D-1BFD-46DE-9F1E-D86311C3BC2F}"/>
              </a:ext>
            </a:extLst>
          </p:cNvPr>
          <p:cNvSpPr txBox="1">
            <a:spLocks/>
          </p:cNvSpPr>
          <p:nvPr/>
        </p:nvSpPr>
        <p:spPr>
          <a:xfrm>
            <a:off x="3296805" y="1353129"/>
            <a:ext cx="1805709" cy="4578062"/>
          </a:xfrm>
          <a:prstGeom prst="rect">
            <a:avLst/>
          </a:prstGeom>
          <a:ln w="12700">
            <a:solidFill>
              <a:srgbClr val="FFC000"/>
            </a:solidFill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000" b="1" u="sng" dirty="0"/>
              <a:t>Test </a:t>
            </a:r>
            <a:r>
              <a:rPr lang="fr-FR" sz="4000" b="1" u="sng" dirty="0" err="1"/>
              <a:t>Kruskal</a:t>
            </a:r>
            <a:r>
              <a:rPr lang="fr-FR" sz="4000" b="1" u="sng" dirty="0"/>
              <a:t>-Wallis H</a:t>
            </a:r>
            <a:r>
              <a:rPr lang="fr-FR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energy_100g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stat=202427.250,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stat=138674.207,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saturated-fat_100g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stat=123041.416,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carbohydrates_100g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stat=297263.617,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sugars_100g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stat=221574.390,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proteins_100g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stat=235278.644,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salt_100g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stat=137365.809,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nutrition-score-fr_100g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stat=236678.103,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fiber_100g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/>
              <a:t>stat=178467.402, p=0.000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dirty="0" err="1"/>
              <a:t>Probably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distributions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2553AB-0C08-4B75-A10A-421B1330DF13}"/>
              </a:ext>
            </a:extLst>
          </p:cNvPr>
          <p:cNvSpPr txBox="1"/>
          <p:nvPr/>
        </p:nvSpPr>
        <p:spPr>
          <a:xfrm>
            <a:off x="6096000" y="2526817"/>
            <a:ext cx="5724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Avec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2 tests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statistiques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comme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les p-values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sont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égales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à 0, 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peut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être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confiant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et dire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qu’il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y 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une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distribution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différente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du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‘</a:t>
            </a:r>
            <a:r>
              <a:rPr lang="fr-FR" i="1" dirty="0">
                <a:solidFill>
                  <a:srgbClr val="000000"/>
                </a:solidFill>
                <a:latin typeface="Helvetica Neue"/>
              </a:rPr>
              <a:t>pnns_groups_1’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avec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toutes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les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données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quantitatives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fr-FR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9992FBD-F9AF-4444-9A4B-6EBE52164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1" y="180419"/>
            <a:ext cx="11589907" cy="732092"/>
          </a:xfrm>
        </p:spPr>
        <p:txBody>
          <a:bodyPr>
            <a:normAutofit fontScale="90000"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bivariée: variable quantitative et variable qualitative : pnns_groups_1 (2/2)</a:t>
            </a:r>
          </a:p>
        </p:txBody>
      </p:sp>
    </p:spTree>
    <p:extLst>
      <p:ext uri="{BB962C8B-B14F-4D97-AF65-F5344CB8AC3E}">
        <p14:creationId xmlns:p14="http://schemas.microsoft.com/office/powerpoint/2010/main" val="2871505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EFB61-9605-4FE2-886E-181D8C62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2" y="180419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en Composantes Principales : ACP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7BBA88-0CF2-4C4E-A049-23DBF616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7CD692-362D-4580-8F91-6963CC76B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3" y="2374119"/>
            <a:ext cx="4354991" cy="3176449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492530D-F99D-4892-A817-3392255E9EE9}"/>
              </a:ext>
            </a:extLst>
          </p:cNvPr>
          <p:cNvGrpSpPr/>
          <p:nvPr/>
        </p:nvGrpSpPr>
        <p:grpSpPr>
          <a:xfrm>
            <a:off x="6096000" y="3514505"/>
            <a:ext cx="5067817" cy="646334"/>
            <a:chOff x="6096000" y="3651506"/>
            <a:chExt cx="7314582" cy="326068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672C38C3-E91D-44ED-A3B8-34E5C849B527}"/>
                </a:ext>
              </a:extLst>
            </p:cNvPr>
            <p:cNvSpPr/>
            <p:nvPr/>
          </p:nvSpPr>
          <p:spPr>
            <a:xfrm>
              <a:off x="6151362" y="3656425"/>
              <a:ext cx="7259218" cy="321149"/>
            </a:xfrm>
            <a:prstGeom prst="roundRect">
              <a:avLst>
                <a:gd name="adj" fmla="val 6909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A903E93-8774-4A80-9FCB-21A4F15039F4}"/>
                </a:ext>
              </a:extLst>
            </p:cNvPr>
            <p:cNvSpPr txBox="1"/>
            <p:nvPr/>
          </p:nvSpPr>
          <p:spPr>
            <a:xfrm>
              <a:off x="6096000" y="3651506"/>
              <a:ext cx="7314582" cy="326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Les 7 premières composantes représentent 96,34% de la variabilité des données</a:t>
              </a:r>
            </a:p>
          </p:txBody>
        </p:sp>
      </p:grp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1923BAB-42F0-4FBE-A2FE-6367EB96A81A}"/>
              </a:ext>
            </a:extLst>
          </p:cNvPr>
          <p:cNvSpPr/>
          <p:nvPr/>
        </p:nvSpPr>
        <p:spPr>
          <a:xfrm>
            <a:off x="1647825" y="5114925"/>
            <a:ext cx="2752725" cy="1809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902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FB61256-E5AF-47FE-BCAC-97FC019BF3F7}"/>
              </a:ext>
            </a:extLst>
          </p:cNvPr>
          <p:cNvSpPr/>
          <p:nvPr/>
        </p:nvSpPr>
        <p:spPr>
          <a:xfrm>
            <a:off x="8559568" y="3169832"/>
            <a:ext cx="3460983" cy="2528792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75BF188B-9F52-439E-8784-0C6D74C0E356}"/>
              </a:ext>
            </a:extLst>
          </p:cNvPr>
          <p:cNvSpPr/>
          <p:nvPr/>
        </p:nvSpPr>
        <p:spPr>
          <a:xfrm>
            <a:off x="8559569" y="1728306"/>
            <a:ext cx="3460982" cy="767244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27839F97-9922-484F-AB0E-123A09BFD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36" y="3235349"/>
            <a:ext cx="2457543" cy="233075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53578-15C3-46CA-8184-BBDDF244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96A3B5-C8D2-45BA-9FFB-F3ED31A83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7" y="3235349"/>
            <a:ext cx="2453814" cy="235685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30F2A7B-DDCD-4416-BC21-D10637450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18" y="3224161"/>
            <a:ext cx="2412793" cy="234193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92A450A-A9BD-40AD-8848-E438ACEA0B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"/>
          <a:stretch/>
        </p:blipFill>
        <p:spPr>
          <a:xfrm>
            <a:off x="94572" y="1147050"/>
            <a:ext cx="2734249" cy="199044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32CB2B3-DE70-4C65-94F3-900531742A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80" y="1147050"/>
            <a:ext cx="2734248" cy="202271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8D3F780-37AB-4799-BB5F-87E09C5ACD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115" y="1147050"/>
            <a:ext cx="2743200" cy="19958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10463D86-B8D1-4ECA-AFE3-0E67DF23B0CC}"/>
              </a:ext>
            </a:extLst>
          </p:cNvPr>
          <p:cNvSpPr txBox="1"/>
          <p:nvPr/>
        </p:nvSpPr>
        <p:spPr>
          <a:xfrm>
            <a:off x="8559568" y="1728306"/>
            <a:ext cx="35869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Projections sur les plans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Helvetica Neue"/>
              </a:rPr>
              <a:t>factoriels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b="0" i="0" dirty="0" err="1">
                <a:solidFill>
                  <a:srgbClr val="000000"/>
                </a:solidFill>
                <a:effectLst/>
                <a:latin typeface="Helvetica Neue"/>
              </a:rPr>
              <a:t>Groupement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des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Helvetica Neue"/>
              </a:rPr>
              <a:t>différentes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Helvetica Neue"/>
              </a:rPr>
              <a:t>valeurs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du Nutri-Score grade,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rgbClr val="000000"/>
                </a:solidFill>
                <a:latin typeface="Helvetica Neue"/>
              </a:rPr>
              <a:t>P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Helvetica Neue"/>
              </a:rPr>
              <a:t>résence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Helvetica Neue"/>
              </a:rPr>
              <a:t>de </a:t>
            </a:r>
            <a:r>
              <a:rPr lang="en-US" sz="1050" dirty="0" err="1">
                <a:solidFill>
                  <a:srgbClr val="000000"/>
                </a:solidFill>
                <a:latin typeface="Helvetica Neue"/>
              </a:rPr>
              <a:t>valeurs</a:t>
            </a:r>
            <a:r>
              <a:rPr lang="en-US" sz="105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Helvetica Neue"/>
              </a:rPr>
              <a:t>atypiques</a:t>
            </a:r>
            <a:endParaRPr lang="en-US" sz="105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000000"/>
              </a:solidFill>
              <a:latin typeface="Helvetica Neue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000000"/>
              </a:solidFill>
              <a:latin typeface="Helvetica Neue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105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Les cercles de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Helvetica Neue"/>
              </a:rPr>
              <a:t>corrélation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Helvetica Neue"/>
              </a:rPr>
              <a:t>permettent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Helvetica Neue"/>
              </a:rPr>
              <a:t>d’observer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:</a:t>
            </a:r>
            <a:endParaRPr lang="fr-FR" sz="105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corrélation avec Dim 1 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'energy_100g'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'fat_100g'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'saturated-fat_100g'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'nutrition-score-fr_100g'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corrélation avec Dim 2 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'proteins_100g'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'carbohydrates_100g' (</a:t>
            </a:r>
            <a:r>
              <a:rPr lang="fr-FR" sz="1050" b="0" i="0" dirty="0" err="1">
                <a:solidFill>
                  <a:srgbClr val="000000"/>
                </a:solidFill>
                <a:effectLst/>
                <a:latin typeface="Helvetica Neue"/>
              </a:rPr>
              <a:t>anticorrélé</a:t>
            </a: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'sugars_100g' (</a:t>
            </a:r>
            <a:r>
              <a:rPr lang="fr-FR" sz="1050" b="0" i="0" dirty="0" err="1">
                <a:solidFill>
                  <a:srgbClr val="000000"/>
                </a:solidFill>
                <a:effectLst/>
                <a:latin typeface="Helvetica Neue"/>
              </a:rPr>
              <a:t>anticorrélé</a:t>
            </a: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endParaRPr lang="fr-FR" sz="1050" dirty="0">
              <a:solidFill>
                <a:srgbClr val="000000"/>
              </a:solidFill>
              <a:latin typeface="Helvetica Neue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corrélation avec</a:t>
            </a:r>
            <a:r>
              <a:rPr lang="en-US" sz="1050" dirty="0">
                <a:solidFill>
                  <a:srgbClr val="000000"/>
                </a:solidFill>
                <a:latin typeface="Helvetica Neue"/>
              </a:rPr>
              <a:t> Dim 3 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Helvetica Neue"/>
              </a:rPr>
              <a:t>'proteins_100g'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Helvetica Neue"/>
              </a:rPr>
              <a:t>'fiber_100g’</a:t>
            </a:r>
            <a:endParaRPr lang="fr-FR" sz="1050" dirty="0">
              <a:solidFill>
                <a:srgbClr val="000000"/>
              </a:solidFill>
              <a:latin typeface="Helvetica Neue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fr-FR" sz="1050" b="0" i="0" dirty="0">
                <a:solidFill>
                  <a:srgbClr val="000000"/>
                </a:solidFill>
                <a:effectLst/>
                <a:latin typeface="Helvetica Neue"/>
              </a:rPr>
              <a:t>corrélation avec</a:t>
            </a:r>
            <a:r>
              <a:rPr lang="en-US" sz="1050" dirty="0">
                <a:solidFill>
                  <a:srgbClr val="000000"/>
                </a:solidFill>
                <a:latin typeface="Helvetica Neue"/>
              </a:rPr>
              <a:t> Dim 4 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Helvetica Neue"/>
              </a:rPr>
              <a:t>‘salt_100g'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17C9B00-D5B0-47C4-B2E3-3CA7FF02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2" y="180419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en Composantes Principales : ACP (2/2)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C03492-964B-4B44-A6E5-0604EB44AC03}"/>
              </a:ext>
            </a:extLst>
          </p:cNvPr>
          <p:cNvSpPr/>
          <p:nvPr/>
        </p:nvSpPr>
        <p:spPr>
          <a:xfrm>
            <a:off x="230182" y="3169768"/>
            <a:ext cx="2463297" cy="2422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52D62D-A260-4B5C-B791-16922BE786C3}"/>
              </a:ext>
            </a:extLst>
          </p:cNvPr>
          <p:cNvSpPr/>
          <p:nvPr/>
        </p:nvSpPr>
        <p:spPr>
          <a:xfrm>
            <a:off x="3063937" y="3183912"/>
            <a:ext cx="2463297" cy="2422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6AF128-BF00-49E6-9A55-EDC1548AE1C1}"/>
              </a:ext>
            </a:extLst>
          </p:cNvPr>
          <p:cNvSpPr/>
          <p:nvPr/>
        </p:nvSpPr>
        <p:spPr>
          <a:xfrm>
            <a:off x="5945317" y="3183912"/>
            <a:ext cx="2463297" cy="2422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9D3E66-791D-4B69-92BA-39DAD61D6C5A}"/>
              </a:ext>
            </a:extLst>
          </p:cNvPr>
          <p:cNvSpPr/>
          <p:nvPr/>
        </p:nvSpPr>
        <p:spPr>
          <a:xfrm>
            <a:off x="44070" y="1038225"/>
            <a:ext cx="2758384" cy="47434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D2E07D-2CD5-4BA1-A3A6-987058DC1CA2}"/>
              </a:ext>
            </a:extLst>
          </p:cNvPr>
          <p:cNvSpPr/>
          <p:nvPr/>
        </p:nvSpPr>
        <p:spPr>
          <a:xfrm>
            <a:off x="2939779" y="1038225"/>
            <a:ext cx="2718071" cy="47434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3D69FC-4177-49B2-9BFA-A5E0937F3E8C}"/>
              </a:ext>
            </a:extLst>
          </p:cNvPr>
          <p:cNvSpPr/>
          <p:nvPr/>
        </p:nvSpPr>
        <p:spPr>
          <a:xfrm>
            <a:off x="5778163" y="1038225"/>
            <a:ext cx="2726101" cy="47434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310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" grpId="0" animBg="1"/>
      <p:bldP spid="2" grpId="1" animBg="1"/>
      <p:bldP spid="16" grpId="0" animBg="1"/>
      <p:bldP spid="16" grpId="1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F357490-B2EA-4F02-B698-07904049B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33" y="649358"/>
            <a:ext cx="456012" cy="75559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E84589C-D04B-42AC-A841-0670A22A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</a:t>
            </a:r>
            <a:r>
              <a:rPr lang="fr-FR" b="1" dirty="0"/>
              <a:t>Faits pertinents pour l’application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D7999D-72AB-4EA7-8C07-7951C5F4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068224-5130-414E-8A2C-1BE10C95F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Base de données avec plus d’1 million de produits</a:t>
            </a:r>
          </a:p>
          <a:p>
            <a:r>
              <a:rPr lang="fr-FR" dirty="0"/>
              <a:t>Analyses bivariées :</a:t>
            </a:r>
          </a:p>
          <a:p>
            <a:pPr lvl="1">
              <a:buFontTx/>
              <a:buChar char="-"/>
            </a:pPr>
            <a:r>
              <a:rPr lang="fr-FR" dirty="0"/>
              <a:t>Mise en évidence des corrélations entre les variables quantitatives en lien avec le Nutri-Score </a:t>
            </a:r>
            <a:r>
              <a:rPr lang="fr-FR" sz="1800" dirty="0"/>
              <a:t>(validé par test Pearson et test de Spearman).</a:t>
            </a:r>
            <a:endParaRPr lang="fr-FR" dirty="0"/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sz="1600" i="1" u="sng" dirty="0"/>
              <a:t>Exemple :</a:t>
            </a:r>
            <a:r>
              <a:rPr lang="fr-FR" sz="1600" i="1" dirty="0"/>
              <a:t> apport calorique et matière grasse, apport calorique et acides gras saturés, matière grasse et acides 		gras saturés, glucides et sucre.</a:t>
            </a:r>
          </a:p>
          <a:p>
            <a:pPr marL="457200" lvl="1" indent="0">
              <a:buNone/>
            </a:pPr>
            <a:endParaRPr lang="fr-FR" sz="1600" i="1" dirty="0"/>
          </a:p>
          <a:p>
            <a:pPr lvl="1">
              <a:buFontTx/>
              <a:buChar char="-"/>
            </a:pPr>
            <a:r>
              <a:rPr lang="fr-FR" dirty="0"/>
              <a:t>Distribution différente des valeurs du Nutri-Score avec :</a:t>
            </a:r>
          </a:p>
          <a:p>
            <a:pPr lvl="2">
              <a:buFontTx/>
              <a:buChar char="-"/>
            </a:pPr>
            <a:r>
              <a:rPr lang="fr-FR" dirty="0"/>
              <a:t>Les différentes variables quantitatives </a:t>
            </a:r>
            <a:r>
              <a:rPr lang="fr-FR" sz="1400" dirty="0"/>
              <a:t>(validé par test ANOVA et test de </a:t>
            </a:r>
            <a:r>
              <a:rPr lang="fr-FR" sz="1400" dirty="0" err="1"/>
              <a:t>Kruskal</a:t>
            </a:r>
            <a:r>
              <a:rPr lang="fr-FR" sz="1400" dirty="0"/>
              <a:t>-Wallis H) </a:t>
            </a:r>
            <a:endParaRPr lang="fr-FR" dirty="0"/>
          </a:p>
          <a:p>
            <a:pPr lvl="2">
              <a:buFontTx/>
              <a:buChar char="-"/>
            </a:pPr>
            <a:r>
              <a:rPr lang="fr-FR" dirty="0"/>
              <a:t>Les variables qualitatives </a:t>
            </a:r>
            <a:r>
              <a:rPr lang="fr-FR" sz="1400" dirty="0"/>
              <a:t>(validé par test du Khi-2).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781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2D9CEE-D62D-4E61-A2B9-B06804B75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475"/>
            <a:ext cx="10515600" cy="4351338"/>
          </a:xfrm>
        </p:spPr>
        <p:txBody>
          <a:bodyPr/>
          <a:lstStyle/>
          <a:p>
            <a:r>
              <a:rPr lang="fr-FR" dirty="0"/>
              <a:t>Analyse en Composantes Principales (ACP):</a:t>
            </a:r>
          </a:p>
          <a:p>
            <a:pPr lvl="1">
              <a:buFontTx/>
              <a:buChar char="-"/>
            </a:pPr>
            <a:r>
              <a:rPr lang="fr-FR" dirty="0"/>
              <a:t>Variabilité des produits</a:t>
            </a:r>
          </a:p>
          <a:p>
            <a:pPr lvl="1">
              <a:buFontTx/>
              <a:buChar char="-"/>
            </a:pPr>
            <a:r>
              <a:rPr lang="fr-FR" dirty="0"/>
              <a:t>Liaison entre des variables (cohérente avec les principes nutritionnels) et donc possibilité de les regrouper</a:t>
            </a:r>
          </a:p>
          <a:p>
            <a:pPr marL="457200" lvl="1" indent="0">
              <a:buNone/>
            </a:pPr>
            <a:r>
              <a:rPr lang="fr-FR" sz="1600" i="1" dirty="0"/>
              <a:t>	</a:t>
            </a:r>
            <a:r>
              <a:rPr lang="fr-FR" sz="1600" i="1" u="sng" dirty="0"/>
              <a:t>Exemple :</a:t>
            </a:r>
            <a:r>
              <a:rPr lang="fr-FR" sz="1600" i="1" dirty="0"/>
              <a:t>	- apport calorique, matière grasse, acide gras saturés (défavorables au </a:t>
            </a:r>
            <a:r>
              <a:rPr lang="fr-FR" sz="1600" i="1"/>
              <a:t>Nutri-Score).</a:t>
            </a:r>
            <a:endParaRPr lang="fr-FR" sz="1600" i="1" dirty="0"/>
          </a:p>
          <a:p>
            <a:pPr marL="457200" lvl="1" indent="0">
              <a:buNone/>
            </a:pPr>
            <a:r>
              <a:rPr lang="fr-FR" sz="1600" i="1" dirty="0"/>
              <a:t>		- protéines (favorables au Nutri-Score) </a:t>
            </a:r>
            <a:r>
              <a:rPr lang="fr-FR" sz="1600" i="1" dirty="0" err="1"/>
              <a:t>anticorrélées</a:t>
            </a:r>
            <a:r>
              <a:rPr lang="fr-FR" sz="1600" i="1" dirty="0"/>
              <a:t> avec les glucides et le sucre (défavorables au 			 Nutri-Score).</a:t>
            </a:r>
          </a:p>
          <a:p>
            <a:pPr marL="914400" lvl="2" indent="0">
              <a:buNone/>
            </a:pPr>
            <a:r>
              <a:rPr lang="fr-FR" sz="1600" i="1" dirty="0"/>
              <a:t>	- protéines et fibres (favorables au Nutri-Score).</a:t>
            </a:r>
            <a:endParaRPr lang="fr-FR" sz="1600" dirty="0">
              <a:solidFill>
                <a:srgbClr val="000000"/>
              </a:solidFill>
              <a:latin typeface="Helvetica Neue"/>
            </a:endParaRPr>
          </a:p>
          <a:p>
            <a:pPr marL="457200" lvl="1" indent="0">
              <a:buNone/>
            </a:pPr>
            <a:endParaRPr lang="fr-FR" sz="1600" i="1" dirty="0"/>
          </a:p>
          <a:p>
            <a:pPr marL="457200" lvl="1" indent="0">
              <a:buNone/>
            </a:pPr>
            <a:endParaRPr lang="fr-FR" sz="1600" i="1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4B0A51-FB6E-4EDA-92A4-B008DB2A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656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A58CFA7-04DE-4FD7-84F7-5051F3F48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33" y="649358"/>
            <a:ext cx="451874" cy="75559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E84589C-D04B-42AC-A841-0670A22A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</a:t>
            </a:r>
            <a:r>
              <a:rPr lang="fr-FR" b="1" dirty="0"/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D7999D-72AB-4EA7-8C07-7951C5F4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4068224-5130-414E-8A2C-1BE10C95F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2400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fr-FR" dirty="0"/>
              <a:t>Les différentes analyses menées confirment la possibilité de créer un algorithme pour prédire le Nutri-Score et donc de réaliser l’application proposée.</a:t>
            </a:r>
          </a:p>
        </p:txBody>
      </p:sp>
    </p:spTree>
    <p:extLst>
      <p:ext uri="{BB962C8B-B14F-4D97-AF65-F5344CB8AC3E}">
        <p14:creationId xmlns:p14="http://schemas.microsoft.com/office/powerpoint/2010/main" val="377142283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100F91-86B1-4B59-BF06-5D5BF54C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6" y="564690"/>
            <a:ext cx="4503345" cy="1089529"/>
          </a:xfr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latin typeface="Century Gothic" panose="020B0502020202020204" pitchFamily="34" charset="0"/>
                <a:ea typeface="+mn-ea"/>
                <a:cs typeface="+mn-cs"/>
              </a:rPr>
              <a:t>Questions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47B0C4-05CB-4095-9DC7-FB948999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D48E-FD11-4A6F-AEFA-E87C73C1EE47}" type="slidenum">
              <a:rPr lang="fr-FR" smtClean="0"/>
              <a:t>27</a:t>
            </a:fld>
            <a:endParaRPr lang="fr-FR"/>
          </a:p>
        </p:txBody>
      </p:sp>
      <p:pic>
        <p:nvPicPr>
          <p:cNvPr id="5" name="Picture 4" descr="MPj04395360000[1]">
            <a:extLst>
              <a:ext uri="{FF2B5EF4-FFF2-40B4-BE49-F238E27FC236}">
                <a16:creationId xmlns:a16="http://schemas.microsoft.com/office/drawing/2014/main" id="{28516AE5-DD34-4B00-BE2F-152E761D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998" y="2414966"/>
            <a:ext cx="8578003" cy="3765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36449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E3D977-8D82-43EB-BDC8-48196822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3D48E-FD11-4A6F-AEFA-E87C73C1EE47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5" name="Picture 5" descr="Thank you">
            <a:extLst>
              <a:ext uri="{FF2B5EF4-FFF2-40B4-BE49-F238E27FC236}">
                <a16:creationId xmlns:a16="http://schemas.microsoft.com/office/drawing/2014/main" id="{733DD5B3-C5B1-4AD0-B1C8-1860F4C8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685800"/>
            <a:ext cx="7620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2186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84589C-D04B-42AC-A841-0670A22A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</a:t>
            </a:r>
            <a:r>
              <a:rPr lang="fr-FR" b="1" dirty="0"/>
              <a:t>Idée d’application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CEDA5BE-021A-4F40-8FDF-0BB8D2039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25" y="6062604"/>
            <a:ext cx="4046549" cy="46907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D7999D-72AB-4EA7-8C07-7951C5F4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AD0CB1-9DE7-4E54-A4FA-5E2D7B4EE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33" y="649358"/>
            <a:ext cx="456012" cy="757096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1AE9E3EB-749F-400D-B0FB-E9A3EA21B4B5}"/>
              </a:ext>
            </a:extLst>
          </p:cNvPr>
          <p:cNvGrpSpPr>
            <a:grpSpLocks noChangeAspect="1"/>
          </p:cNvGrpSpPr>
          <p:nvPr/>
        </p:nvGrpSpPr>
        <p:grpSpPr>
          <a:xfrm>
            <a:off x="4190345" y="4470250"/>
            <a:ext cx="3855026" cy="1524802"/>
            <a:chOff x="3441701" y="3415754"/>
            <a:chExt cx="4791363" cy="1895157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97879F2-AA1F-4777-8546-6EDB64EF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701" y="3428999"/>
              <a:ext cx="2137064" cy="118671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5D024BD2-9F96-41FC-B237-93396BD2B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415754"/>
              <a:ext cx="2137064" cy="1201178"/>
            </a:xfrm>
            <a:prstGeom prst="rect">
              <a:avLst/>
            </a:prstGeom>
          </p:spPr>
        </p:pic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64BD32D7-9EAC-4934-9BB4-1736A1E8188E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6234966" y="4616932"/>
              <a:ext cx="929567" cy="6939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9C36028-95AF-4100-862B-1EA6E46D57B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233" y="4597239"/>
              <a:ext cx="792884" cy="713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FFB24D0C-D48F-49F9-B8AE-2F0F7D3D9BAE}"/>
              </a:ext>
            </a:extLst>
          </p:cNvPr>
          <p:cNvSpPr txBox="1"/>
          <p:nvPr/>
        </p:nvSpPr>
        <p:spPr>
          <a:xfrm>
            <a:off x="1745673" y="1616800"/>
            <a:ext cx="82480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Simple et légère.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Afficher le Nutri-Score pour les produits qui n’en n’ont pas :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en scannant le code barre.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ou en renseignant les principaux ingrédients.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Recommandation de produits avec un meilleur Nutri-Score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Participatif, possibilité d’ajouter un produit qui n’est pas dans la base de donnée.</a:t>
            </a:r>
          </a:p>
        </p:txBody>
      </p:sp>
    </p:spTree>
    <p:extLst>
      <p:ext uri="{BB962C8B-B14F-4D97-AF65-F5344CB8AC3E}">
        <p14:creationId xmlns:p14="http://schemas.microsoft.com/office/powerpoint/2010/main" val="444690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05E95479-CD1E-494B-B197-37DBF8FEA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34" y="649358"/>
            <a:ext cx="456011" cy="7655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E84589C-D04B-42AC-A841-0670A22A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</a:t>
            </a:r>
            <a:r>
              <a:rPr lang="fr-FR" b="1" dirty="0"/>
              <a:t>Nettoyage effectué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D7999D-72AB-4EA7-8C07-7951C5F4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BAA3F1F-3D01-4D46-AA07-3506DA9313FD}"/>
              </a:ext>
            </a:extLst>
          </p:cNvPr>
          <p:cNvSpPr txBox="1"/>
          <p:nvPr/>
        </p:nvSpPr>
        <p:spPr>
          <a:xfrm>
            <a:off x="1206534" y="2236440"/>
            <a:ext cx="9519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/>
              <a:t>Source :</a:t>
            </a:r>
            <a:r>
              <a:rPr lang="fr-FR" dirty="0"/>
              <a:t> Base de données du site </a:t>
            </a:r>
            <a:r>
              <a:rPr lang="fr-FR" b="0" i="1" dirty="0">
                <a:effectLst/>
                <a:latin typeface="Montserrat"/>
              </a:rPr>
              <a:t>Open Food </a:t>
            </a:r>
            <a:r>
              <a:rPr lang="fr-FR" b="0" i="1" dirty="0" err="1">
                <a:effectLst/>
                <a:latin typeface="Montserrat"/>
              </a:rPr>
              <a:t>Facts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80A63E4-BC52-4078-AAEF-C9191A5CE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65" y="1768555"/>
            <a:ext cx="1457763" cy="1009501"/>
          </a:xfrm>
          <a:prstGeom prst="rect">
            <a:avLst/>
          </a:prstGeom>
        </p:spPr>
      </p:pic>
      <p:pic>
        <p:nvPicPr>
          <p:cNvPr id="21" name="Espace réservé du contenu 5">
            <a:extLst>
              <a:ext uri="{FF2B5EF4-FFF2-40B4-BE49-F238E27FC236}">
                <a16:creationId xmlns:a16="http://schemas.microsoft.com/office/drawing/2014/main" id="{EBEE69C9-5E8C-4A73-8A79-59F4AE271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31" y="4252229"/>
            <a:ext cx="1252409" cy="1252409"/>
          </a:xfr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AB12202-BC99-4C72-BE14-38A263B5EA3F}"/>
              </a:ext>
            </a:extLst>
          </p:cNvPr>
          <p:cNvSpPr txBox="1"/>
          <p:nvPr/>
        </p:nvSpPr>
        <p:spPr>
          <a:xfrm>
            <a:off x="2806896" y="4460210"/>
            <a:ext cx="2688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3,63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1 752 764 lignes (produits)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186 colonnes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6F9F3C8-8BC1-4784-BE4C-B35718B52036}"/>
              </a:ext>
            </a:extLst>
          </p:cNvPr>
          <p:cNvSpPr txBox="1"/>
          <p:nvPr/>
        </p:nvSpPr>
        <p:spPr>
          <a:xfrm>
            <a:off x="7846290" y="4139266"/>
            <a:ext cx="4088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Informations générales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Ingrédients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Données diverses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Informations nutritionnelles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BD330AC-3EAA-47F6-8891-B65CC03FD7FF}"/>
              </a:ext>
            </a:extLst>
          </p:cNvPr>
          <p:cNvCxnSpPr/>
          <p:nvPr/>
        </p:nvCxnSpPr>
        <p:spPr>
          <a:xfrm>
            <a:off x="5807242" y="4875708"/>
            <a:ext cx="166035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1DC7C1E3-FBF2-4039-9C42-6AAD7A9242FF}"/>
              </a:ext>
            </a:extLst>
          </p:cNvPr>
          <p:cNvGrpSpPr>
            <a:grpSpLocks noChangeAspect="1"/>
          </p:cNvGrpSpPr>
          <p:nvPr/>
        </p:nvGrpSpPr>
        <p:grpSpPr>
          <a:xfrm>
            <a:off x="10676675" y="589983"/>
            <a:ext cx="1045459" cy="1045459"/>
            <a:chOff x="10493136" y="409386"/>
            <a:chExt cx="1352203" cy="1352203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6060980-FA81-43E3-AEE3-E33DC7299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3136" y="409386"/>
              <a:ext cx="1352203" cy="1352203"/>
            </a:xfrm>
            <a:prstGeom prst="rect">
              <a:avLst/>
            </a:prstGeom>
          </p:spPr>
        </p:pic>
        <p:pic>
          <p:nvPicPr>
            <p:cNvPr id="15" name="Espace réservé du contenu 11">
              <a:extLst>
                <a:ext uri="{FF2B5EF4-FFF2-40B4-BE49-F238E27FC236}">
                  <a16:creationId xmlns:a16="http://schemas.microsoft.com/office/drawing/2014/main" id="{BA834D3F-32DC-481C-B6DF-FD5F53B2A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9176" y="866751"/>
              <a:ext cx="401086" cy="401086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88F8FCF-DBAB-411D-BD65-1BEA4AF6D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5862" y="881842"/>
              <a:ext cx="344595" cy="401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26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B917E197-D4FF-4C2D-9E19-1467B9C31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03" y="44532"/>
            <a:ext cx="3659493" cy="24298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01C14D-C696-4C29-A45A-EC3B96A0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5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33C42EE-3935-4607-92A0-811916A6C021}"/>
              </a:ext>
            </a:extLst>
          </p:cNvPr>
          <p:cNvGrpSpPr/>
          <p:nvPr/>
        </p:nvGrpSpPr>
        <p:grpSpPr>
          <a:xfrm>
            <a:off x="542205" y="484882"/>
            <a:ext cx="5019107" cy="1015663"/>
            <a:chOff x="806615" y="802105"/>
            <a:chExt cx="2578270" cy="1505239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CA39DA1A-69F5-4D79-A271-AF063D8BEC85}"/>
                </a:ext>
              </a:extLst>
            </p:cNvPr>
            <p:cNvSpPr/>
            <p:nvPr/>
          </p:nvSpPr>
          <p:spPr>
            <a:xfrm>
              <a:off x="806615" y="802105"/>
              <a:ext cx="2578270" cy="14773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D477F1B-9B87-44F4-B56A-86990E369C9C}"/>
                </a:ext>
              </a:extLst>
            </p:cNvPr>
            <p:cNvSpPr txBox="1"/>
            <p:nvPr/>
          </p:nvSpPr>
          <p:spPr>
            <a:xfrm>
              <a:off x="806615" y="802105"/>
              <a:ext cx="1199237" cy="15052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1200" b="1" u="sng" dirty="0"/>
                <a:t>Exploration des données: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sz="1200" dirty="0"/>
                <a:t>1 752 764 produits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fr-FR" sz="1200" dirty="0"/>
                <a:t>186 colonnes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fr-FR" sz="1200" dirty="0"/>
                <a:t>Données qualitatives</a:t>
              </a:r>
            </a:p>
            <a:p>
              <a:pPr marL="742950" lvl="1" indent="-285750">
                <a:buFont typeface="Courier New" panose="02070309020205020404" pitchFamily="49" charset="0"/>
                <a:buChar char="o"/>
              </a:pPr>
              <a:r>
                <a:rPr lang="fr-FR" sz="1200" dirty="0"/>
                <a:t>Données quantitatives</a:t>
              </a:r>
            </a:p>
          </p:txBody>
        </p:sp>
      </p:grp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1961C6A-ECC8-48AA-907B-92938CC8884D}"/>
              </a:ext>
            </a:extLst>
          </p:cNvPr>
          <p:cNvSpPr/>
          <p:nvPr/>
        </p:nvSpPr>
        <p:spPr>
          <a:xfrm>
            <a:off x="542204" y="2064396"/>
            <a:ext cx="5019107" cy="7268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42C3A8-C91B-46E8-9F49-90AEA3381D7D}"/>
              </a:ext>
            </a:extLst>
          </p:cNvPr>
          <p:cNvSpPr txBox="1"/>
          <p:nvPr/>
        </p:nvSpPr>
        <p:spPr>
          <a:xfrm>
            <a:off x="576023" y="2110115"/>
            <a:ext cx="34081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200" b="1" u="sng" dirty="0"/>
              <a:t>Analyse des données manquantes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Colonnes : 50% ont 1 taux de remplissage &lt; 1%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Lignes : 50% ont 1 taux de remplissage &lt; 20%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159C653-182D-4C10-8AEA-DD1CC213E3F6}"/>
              </a:ext>
            </a:extLst>
          </p:cNvPr>
          <p:cNvSpPr/>
          <p:nvPr/>
        </p:nvSpPr>
        <p:spPr>
          <a:xfrm>
            <a:off x="542204" y="3369658"/>
            <a:ext cx="5209717" cy="2669192"/>
          </a:xfrm>
          <a:prstGeom prst="roundRect">
            <a:avLst>
              <a:gd name="adj" fmla="val 667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60B36B-50CA-4FB6-961A-DE36676D48E8}"/>
              </a:ext>
            </a:extLst>
          </p:cNvPr>
          <p:cNvSpPr txBox="1"/>
          <p:nvPr/>
        </p:nvSpPr>
        <p:spPr>
          <a:xfrm>
            <a:off x="795714" y="3481915"/>
            <a:ext cx="4998335" cy="249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Nettoyage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Suppression des colonnes dont : </a:t>
            </a:r>
          </a:p>
          <a:p>
            <a:pPr marL="742950" lvl="1" indent="-285750">
              <a:buFontTx/>
              <a:buChar char="-"/>
            </a:pPr>
            <a:r>
              <a:rPr lang="fr-FR" sz="1200" dirty="0"/>
              <a:t>Taux de remplissage &lt; 35% (sauf pour </a:t>
            </a:r>
            <a:r>
              <a:rPr lang="fr-FR" sz="1200" dirty="0" err="1"/>
              <a:t>nova_group</a:t>
            </a:r>
            <a:r>
              <a:rPr lang="fr-FR" sz="1200" dirty="0"/>
              <a:t> et fiber_100g)</a:t>
            </a:r>
          </a:p>
          <a:p>
            <a:pPr marL="742950" lvl="1" indent="-285750">
              <a:buFontTx/>
              <a:buChar char="-"/>
            </a:pPr>
            <a:r>
              <a:rPr lang="fr-FR" sz="1200" dirty="0"/>
              <a:t>En doublons (</a:t>
            </a:r>
            <a:r>
              <a:rPr lang="fr-FR" sz="1200" dirty="0" err="1"/>
              <a:t>nutriscore_score</a:t>
            </a:r>
            <a:r>
              <a:rPr lang="fr-FR" sz="1200" dirty="0"/>
              <a:t> et nutrition-score-fr_100g, sodium_100g et salt_100g)</a:t>
            </a:r>
          </a:p>
          <a:p>
            <a:pPr marL="742950" lvl="1" indent="-285750">
              <a:buFontTx/>
              <a:buChar char="-"/>
            </a:pPr>
            <a:r>
              <a:rPr lang="fr-FR" sz="1200" dirty="0"/>
              <a:t>Peu utiles à l’étude (créateur, dates, images, etc…)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sz="1200" b="1" dirty="0"/>
              <a:t>Après nettoyage, 50% des lignes ont 1 taux de remplissage &gt; 60%</a:t>
            </a:r>
          </a:p>
          <a:p>
            <a:pPr lvl="1"/>
            <a:endParaRPr lang="fr-FR" sz="12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Suppression des lignes dont :</a:t>
            </a:r>
          </a:p>
          <a:p>
            <a:pPr marL="742950" lvl="1" indent="-285750">
              <a:buFontTx/>
              <a:buChar char="-"/>
            </a:pPr>
            <a:r>
              <a:rPr lang="fr-FR" sz="1200" dirty="0"/>
              <a:t>Taux de remplissage &lt; 40%</a:t>
            </a:r>
          </a:p>
          <a:p>
            <a:pPr marL="742950" lvl="1" indent="-285750">
              <a:buFontTx/>
              <a:buChar char="-"/>
            </a:pPr>
            <a:r>
              <a:rPr lang="fr-FR" sz="1200" dirty="0"/>
              <a:t>Sans nom produit et sans marque</a:t>
            </a:r>
          </a:p>
          <a:p>
            <a:endParaRPr lang="fr-FR" sz="1200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sz="1200" b="1" dirty="0"/>
              <a:t>1 469 125 produits (-16%) et 25 colonnes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294B26-CC95-4F52-9FE9-E4986890A46B}"/>
              </a:ext>
            </a:extLst>
          </p:cNvPr>
          <p:cNvSpPr/>
          <p:nvPr/>
        </p:nvSpPr>
        <p:spPr>
          <a:xfrm>
            <a:off x="7936117" y="4201661"/>
            <a:ext cx="3603047" cy="1916666"/>
          </a:xfrm>
          <a:prstGeom prst="roundRect">
            <a:avLst>
              <a:gd name="adj" fmla="val 112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BD5E820-4580-4137-BFBE-0562E5ECAFE5}"/>
              </a:ext>
            </a:extLst>
          </p:cNvPr>
          <p:cNvSpPr txBox="1"/>
          <p:nvPr/>
        </p:nvSpPr>
        <p:spPr>
          <a:xfrm>
            <a:off x="8068733" y="4220074"/>
            <a:ext cx="34704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Filtre des valeurs aberrantes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Ingrédients  : valeur &gt; 100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Energie non comprise entre 0 et 3 700KJ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Energie en Kcal &gt; KJ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Somme des ingrédients = 0 ou NaN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Nutri-Score non compris entre -15 et 40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Valeur du Nova group non comprise entre 1 et 4</a:t>
            </a:r>
          </a:p>
          <a:p>
            <a:pPr marL="285750" indent="-285750">
              <a:buFontTx/>
              <a:buChar char="-"/>
            </a:pPr>
            <a:endParaRPr lang="fr-FR" sz="1200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sz="1200" b="1" dirty="0"/>
              <a:t>1 336 639 produits (-24%) et 24 colonnes</a:t>
            </a:r>
          </a:p>
          <a:p>
            <a:pPr marL="285750" indent="-285750">
              <a:buFontTx/>
              <a:buChar char="-"/>
            </a:pPr>
            <a:endParaRPr lang="fr-FR" sz="12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6C9385E-3713-4DFE-84FB-D1571C3FFA7A}"/>
              </a:ext>
            </a:extLst>
          </p:cNvPr>
          <p:cNvSpPr/>
          <p:nvPr/>
        </p:nvSpPr>
        <p:spPr>
          <a:xfrm>
            <a:off x="7936118" y="2686124"/>
            <a:ext cx="3181066" cy="11144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D5EE349-5373-450E-8FC4-AF254932F884}"/>
              </a:ext>
            </a:extLst>
          </p:cNvPr>
          <p:cNvSpPr txBox="1"/>
          <p:nvPr/>
        </p:nvSpPr>
        <p:spPr>
          <a:xfrm>
            <a:off x="8026604" y="2694633"/>
            <a:ext cx="2989139" cy="93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u="sng" dirty="0"/>
              <a:t>Filtre des doublons: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Couple produit/marque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200" dirty="0"/>
              <a:t>Code barre</a:t>
            </a:r>
          </a:p>
          <a:p>
            <a:pPr marL="285750" indent="-285750">
              <a:buFontTx/>
              <a:buChar char="-"/>
            </a:pPr>
            <a:endParaRPr lang="fr-FR" sz="1200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sz="1200" b="1" dirty="0"/>
              <a:t>1 032 991 produits (-41%) et 24 colonnes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890AD378-A076-4F93-AF58-EF7284B3505A}"/>
              </a:ext>
            </a:extLst>
          </p:cNvPr>
          <p:cNvGrpSpPr/>
          <p:nvPr/>
        </p:nvGrpSpPr>
        <p:grpSpPr>
          <a:xfrm>
            <a:off x="8053878" y="707352"/>
            <a:ext cx="3157137" cy="500459"/>
            <a:chOff x="2518611" y="2225964"/>
            <a:chExt cx="3612592" cy="714388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82DA3F6F-5E99-4140-9C3B-F781D4E0F78F}"/>
                </a:ext>
              </a:extLst>
            </p:cNvPr>
            <p:cNvSpPr/>
            <p:nvPr/>
          </p:nvSpPr>
          <p:spPr>
            <a:xfrm>
              <a:off x="2518611" y="2225964"/>
              <a:ext cx="3612592" cy="7143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68E37FB-4480-44CC-88F8-E8D36AC90393}"/>
                </a:ext>
              </a:extLst>
            </p:cNvPr>
            <p:cNvSpPr txBox="1"/>
            <p:nvPr/>
          </p:nvSpPr>
          <p:spPr>
            <a:xfrm>
              <a:off x="2518611" y="2258096"/>
              <a:ext cx="2888585" cy="659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u="sng" dirty="0"/>
                <a:t>Imputation des valeurs manquantes: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200" b="0" i="0" dirty="0" err="1">
                  <a:solidFill>
                    <a:srgbClr val="000000"/>
                  </a:solidFill>
                  <a:effectLst/>
                </a:rPr>
                <a:t>KNNImputer</a:t>
              </a:r>
              <a:r>
                <a:rPr lang="fr-FR" sz="1200" b="0" i="0" dirty="0">
                  <a:solidFill>
                    <a:srgbClr val="000000"/>
                  </a:solidFill>
                  <a:effectLst/>
                </a:rPr>
                <a:t> </a:t>
              </a:r>
              <a:endParaRPr lang="fr-FR" sz="1200" dirty="0"/>
            </a:p>
          </p:txBody>
        </p:sp>
      </p:grp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0010124D-F692-4885-A2D0-3672988BBDE2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flipH="1">
            <a:off x="3045204" y="1481712"/>
            <a:ext cx="6555" cy="58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0956C5B-0D9B-4267-9033-7F9CF3B192FB}"/>
              </a:ext>
            </a:extLst>
          </p:cNvPr>
          <p:cNvCxnSpPr/>
          <p:nvPr/>
        </p:nvCxnSpPr>
        <p:spPr>
          <a:xfrm flipH="1">
            <a:off x="3045204" y="2799085"/>
            <a:ext cx="6555" cy="58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D04891CA-D312-4374-8DAC-66A12642C75D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751921" y="5159994"/>
            <a:ext cx="21841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92023ECE-94FA-47C7-BEBD-F913226FBDAD}"/>
              </a:ext>
            </a:extLst>
          </p:cNvPr>
          <p:cNvCxnSpPr>
            <a:cxnSpLocks/>
          </p:cNvCxnSpPr>
          <p:nvPr/>
        </p:nvCxnSpPr>
        <p:spPr>
          <a:xfrm flipV="1">
            <a:off x="9526771" y="3846059"/>
            <a:ext cx="1" cy="31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FF4ABBE-C3D3-4167-908E-C8BE7C5D7848}"/>
              </a:ext>
            </a:extLst>
          </p:cNvPr>
          <p:cNvCxnSpPr>
            <a:cxnSpLocks/>
          </p:cNvCxnSpPr>
          <p:nvPr/>
        </p:nvCxnSpPr>
        <p:spPr>
          <a:xfrm flipV="1">
            <a:off x="9517346" y="2233819"/>
            <a:ext cx="0" cy="46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538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4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F3DDD07E-82F8-444E-A8DD-65FEE6F0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14" y="649358"/>
            <a:ext cx="450926" cy="7655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E84589C-D04B-42AC-A841-0670A22A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</a:t>
            </a:r>
            <a:r>
              <a:rPr lang="fr-FR" b="1" dirty="0"/>
              <a:t>Analyse exploratoire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33DD4D0F-AF4C-4714-8BA0-661F89D2F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614" y="28037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Création de 2 groupe de variables:</a:t>
            </a:r>
          </a:p>
          <a:p>
            <a:pPr marL="0" indent="0">
              <a:buNone/>
            </a:pPr>
            <a:r>
              <a:rPr lang="fr-FR" dirty="0"/>
              <a:t>	- 9 variables quantitatives</a:t>
            </a:r>
          </a:p>
          <a:p>
            <a:pPr marL="0" indent="0">
              <a:buNone/>
            </a:pPr>
            <a:r>
              <a:rPr lang="fr-FR" dirty="0"/>
              <a:t>	- 10 variables qualitatives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5251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CFB2A42-C1E0-44C6-9F78-424153359E3E}"/>
              </a:ext>
            </a:extLst>
          </p:cNvPr>
          <p:cNvSpPr/>
          <p:nvPr/>
        </p:nvSpPr>
        <p:spPr>
          <a:xfrm>
            <a:off x="6886576" y="3476625"/>
            <a:ext cx="5029200" cy="2440300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FEFB61-9605-4FE2-886E-181D8C62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2" y="180419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univariée : variables quantitatives (1/2)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7BBA88-0CF2-4C4E-A049-23DBF616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CB51C48-E5BB-459D-9A4F-68097FA50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5" y="3214989"/>
            <a:ext cx="3150833" cy="20748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0C5B3D-C969-492C-B7FE-45FE5385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/>
          <a:stretch/>
        </p:blipFill>
        <p:spPr>
          <a:xfrm>
            <a:off x="6779048" y="1172307"/>
            <a:ext cx="3219424" cy="20662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26B3AA-E106-452B-989B-476DBBBF3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1" y="1172307"/>
            <a:ext cx="3159407" cy="207054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53BDBD7-E8D4-4196-BE5D-587FD4980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28" y="1195884"/>
            <a:ext cx="3180841" cy="201910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808FB07-B501-42B1-A861-33FD473DA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419" y="3238568"/>
            <a:ext cx="3146547" cy="207054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E044F51-8408-4868-8212-B46222FBB8E2}"/>
              </a:ext>
            </a:extLst>
          </p:cNvPr>
          <p:cNvSpPr txBox="1"/>
          <p:nvPr/>
        </p:nvSpPr>
        <p:spPr>
          <a:xfrm>
            <a:off x="6954473" y="3560976"/>
            <a:ext cx="496130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fat_100g : la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majorité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ont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une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faible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valeur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(&lt;15g).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saturated-fat_100g  : la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majorité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ont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une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faible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valeur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(&lt; 5g) et on remarque beaucoup de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valeurs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atypiques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après Q3.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energy_100g : il y 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une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grande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disparité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valeurs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 0 à 3700KJ, la distribution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semble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bi-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modale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à 250KJ et 1500KJ.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carbohydrates_100g : il y 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une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grande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disparité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valeurs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, la distribution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semble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bi-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modale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à 0g et 60g.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sugars_100g : la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majorité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ont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une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faible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valeur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(&lt; 15g).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122AAB-525F-4E74-901B-D51FCC935849}"/>
              </a:ext>
            </a:extLst>
          </p:cNvPr>
          <p:cNvSpPr/>
          <p:nvPr/>
        </p:nvSpPr>
        <p:spPr>
          <a:xfrm>
            <a:off x="463668" y="1172307"/>
            <a:ext cx="3150833" cy="2070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340E37-7B1E-442A-AC9F-4CCF0652DAA0}"/>
              </a:ext>
            </a:extLst>
          </p:cNvPr>
          <p:cNvSpPr/>
          <p:nvPr/>
        </p:nvSpPr>
        <p:spPr>
          <a:xfrm>
            <a:off x="3614437" y="3262017"/>
            <a:ext cx="3150833" cy="2019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E58486-AC63-49A5-9D8D-2F341BC610DA}"/>
              </a:ext>
            </a:extLst>
          </p:cNvPr>
          <p:cNvSpPr/>
          <p:nvPr/>
        </p:nvSpPr>
        <p:spPr>
          <a:xfrm>
            <a:off x="463604" y="3262018"/>
            <a:ext cx="3150833" cy="2019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24C23A-0A0F-4C56-98FB-CDF9EA9D78EE}"/>
              </a:ext>
            </a:extLst>
          </p:cNvPr>
          <p:cNvSpPr/>
          <p:nvPr/>
        </p:nvSpPr>
        <p:spPr>
          <a:xfrm>
            <a:off x="3614501" y="1185015"/>
            <a:ext cx="3150833" cy="2077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11419-2A98-4A21-95C0-DD0006B17516}"/>
              </a:ext>
            </a:extLst>
          </p:cNvPr>
          <p:cNvSpPr/>
          <p:nvPr/>
        </p:nvSpPr>
        <p:spPr>
          <a:xfrm>
            <a:off x="6774761" y="1196125"/>
            <a:ext cx="3219424" cy="2019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6123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 animBg="1"/>
      <p:bldP spid="3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D74258E-6D66-473E-AF83-DB5DD78DE145}"/>
              </a:ext>
            </a:extLst>
          </p:cNvPr>
          <p:cNvSpPr/>
          <p:nvPr/>
        </p:nvSpPr>
        <p:spPr>
          <a:xfrm>
            <a:off x="7248525" y="2609850"/>
            <a:ext cx="4797853" cy="2202356"/>
          </a:xfrm>
          <a:prstGeom prst="roundRect">
            <a:avLst>
              <a:gd name="adj" fmla="val 690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21BDC3-4C33-4483-B322-418C4F80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4CA7B4-7DE7-47A4-871E-2BE63A9DA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45" y="3346255"/>
            <a:ext cx="3163694" cy="20619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C3F5683-C653-46AD-8F04-D1D291620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39" y="3441861"/>
            <a:ext cx="3155120" cy="20576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9A45F7-6842-4C1E-9CC4-2EEB495DC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6" y="1379887"/>
            <a:ext cx="3137973" cy="20491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06814A-3D3A-4EBB-8E5C-72AE2611D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39" y="1367026"/>
            <a:ext cx="3125112" cy="206197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01229E7-6D78-499A-B50D-A7643890825A}"/>
              </a:ext>
            </a:extLst>
          </p:cNvPr>
          <p:cNvSpPr txBox="1"/>
          <p:nvPr/>
        </p:nvSpPr>
        <p:spPr>
          <a:xfrm>
            <a:off x="7380237" y="2688548"/>
            <a:ext cx="46661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proteins_100g : la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majorité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ont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une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faible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valeur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(&lt; 10g) et on remarque beaucoup de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valeurs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atypiques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après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Q3.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salt_100g : les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ont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une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très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faible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valeur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et on remarque beaucoup de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valeurs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atypiques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après Q3.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fiber_100g : la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majorité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des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produits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ont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une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faible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valeur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(&lt; 5g)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et on remarque beaucoup 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de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valeurs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Helvetica Neue"/>
              </a:rPr>
              <a:t>atypiques</a:t>
            </a:r>
            <a:r>
              <a:rPr lang="en-US" sz="1200" dirty="0">
                <a:solidFill>
                  <a:srgbClr val="000000"/>
                </a:solidFill>
                <a:latin typeface="Helvetica Neue"/>
              </a:rPr>
              <a:t> 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près Q3.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nutrition-score-fr_100g : il y 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une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grande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disparité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valeurs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, la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majorité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des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produits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/>
              </a:rPr>
              <a:t>ont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/>
              </a:rPr>
              <a:t> un score &lt; 10.</a:t>
            </a:r>
            <a:endParaRPr lang="fr-FR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10F1994-DA6F-4494-BCB8-C9168772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2" y="180419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univariée : variables quantitatives (2/2)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31CCE-A665-43F4-A1C7-4CE6BD9EB98E}"/>
              </a:ext>
            </a:extLst>
          </p:cNvPr>
          <p:cNvSpPr/>
          <p:nvPr/>
        </p:nvSpPr>
        <p:spPr>
          <a:xfrm>
            <a:off x="769767" y="1354165"/>
            <a:ext cx="3150833" cy="2070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F0E2AD-76EA-4F39-A37F-290FAB0EEEE6}"/>
              </a:ext>
            </a:extLst>
          </p:cNvPr>
          <p:cNvSpPr/>
          <p:nvPr/>
        </p:nvSpPr>
        <p:spPr>
          <a:xfrm>
            <a:off x="767383" y="3413882"/>
            <a:ext cx="3150833" cy="2070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5A3AB-EF86-4129-80B2-9A2332EFE297}"/>
              </a:ext>
            </a:extLst>
          </p:cNvPr>
          <p:cNvSpPr/>
          <p:nvPr/>
        </p:nvSpPr>
        <p:spPr>
          <a:xfrm>
            <a:off x="3925839" y="1354165"/>
            <a:ext cx="3150833" cy="2070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76449-CC7F-408C-86D9-357BBAD12D4E}"/>
              </a:ext>
            </a:extLst>
          </p:cNvPr>
          <p:cNvSpPr/>
          <p:nvPr/>
        </p:nvSpPr>
        <p:spPr>
          <a:xfrm>
            <a:off x="3930126" y="3422031"/>
            <a:ext cx="3150833" cy="2070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205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EFB61-9605-4FE2-886E-181D8C62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2" y="180419"/>
            <a:ext cx="10394658" cy="732092"/>
          </a:xfrm>
        </p:spPr>
        <p:txBody>
          <a:bodyPr>
            <a:normAutofit/>
          </a:bodyPr>
          <a:lstStyle/>
          <a:p>
            <a:r>
              <a:rPr lang="fr-FR" sz="2800" b="1" u="sng" dirty="0">
                <a:solidFill>
                  <a:schemeClr val="accent1">
                    <a:lumMod val="75000"/>
                  </a:schemeClr>
                </a:solidFill>
              </a:rPr>
              <a:t>Analyse univariée : variables qualitatives (1/3)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7BBA88-0CF2-4C4E-A049-23DBF616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36F84-5D22-4BA6-9293-E830804A489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87C3128-5422-4D2F-B0A5-014CB3187F64}"/>
              </a:ext>
            </a:extLst>
          </p:cNvPr>
          <p:cNvSpPr txBox="1"/>
          <p:nvPr/>
        </p:nvSpPr>
        <p:spPr>
          <a:xfrm>
            <a:off x="1277700" y="1921601"/>
            <a:ext cx="62315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Etapes préliminaires: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Focus sur les variables qui ont le moins de valeurs uniques.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Harmonisation des valeurs.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Attribution d’un Nutri-Score Grade pour les produits imputés.</a:t>
            </a:r>
          </a:p>
        </p:txBody>
      </p:sp>
    </p:spTree>
    <p:extLst>
      <p:ext uri="{BB962C8B-B14F-4D97-AF65-F5344CB8AC3E}">
        <p14:creationId xmlns:p14="http://schemas.microsoft.com/office/powerpoint/2010/main" val="147296337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2621</TotalTime>
  <Words>2651</Words>
  <Application>Microsoft Office PowerPoint</Application>
  <PresentationFormat>Grand écran</PresentationFormat>
  <Paragraphs>460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Courier New</vt:lpstr>
      <vt:lpstr>Helvetica Neue</vt:lpstr>
      <vt:lpstr>Montserrat</vt:lpstr>
      <vt:lpstr>Symbol</vt:lpstr>
      <vt:lpstr>Wingdings</vt:lpstr>
      <vt:lpstr>Thème Office</vt:lpstr>
      <vt:lpstr>Présentation PowerPoint</vt:lpstr>
      <vt:lpstr>Sommaire</vt:lpstr>
      <vt:lpstr> Idée d’application</vt:lpstr>
      <vt:lpstr> Nettoyage effectué</vt:lpstr>
      <vt:lpstr>Présentation PowerPoint</vt:lpstr>
      <vt:lpstr> Analyse exploratoire</vt:lpstr>
      <vt:lpstr>Analyse univariée : variables quantitatives (1/2)</vt:lpstr>
      <vt:lpstr>Analyse univariée : variables quantitatives (2/2)</vt:lpstr>
      <vt:lpstr>Analyse univariée : variables qualitatives (1/3)</vt:lpstr>
      <vt:lpstr>Analyse univariée : variables qualitatives (2/3)</vt:lpstr>
      <vt:lpstr>Analyse univariée : variables qualitatives (3/3)</vt:lpstr>
      <vt:lpstr>Analyse bivariée: variables quantitatives (1/2)</vt:lpstr>
      <vt:lpstr>Test du coefficient de corrélation de Pearson</vt:lpstr>
      <vt:lpstr>Analyse bivariée: variables qualitatives (1/2)</vt:lpstr>
      <vt:lpstr>Test Khi-2</vt:lpstr>
      <vt:lpstr>Présentation PowerPoint</vt:lpstr>
      <vt:lpstr>Présentation PowerPoint</vt:lpstr>
      <vt:lpstr>Analyse bivariée: variable quantitative et variable qualitative : nova_group (1/2)</vt:lpstr>
      <vt:lpstr>Présentation PowerPoint</vt:lpstr>
      <vt:lpstr>Analyse bivariée: variable quantitative et variable qualitative : pnns_groups_1 (1/2)</vt:lpstr>
      <vt:lpstr>Analyse bivariée: variable quantitative et variable qualitative : pnns_groups_1 (2/2)</vt:lpstr>
      <vt:lpstr>Analyse en Composantes Principales : ACP (1/2)</vt:lpstr>
      <vt:lpstr>Analyse en Composantes Principales : ACP (2/2)</vt:lpstr>
      <vt:lpstr> Faits pertinents pour l’application</vt:lpstr>
      <vt:lpstr>Présentation PowerPoint</vt:lpstr>
      <vt:lpstr> Conclusion</vt:lpstr>
      <vt:lpstr>Questions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Hugues Antoine</dc:creator>
  <cp:lastModifiedBy>Hugues Antoine</cp:lastModifiedBy>
  <cp:revision>146</cp:revision>
  <dcterms:created xsi:type="dcterms:W3CDTF">2021-05-30T10:33:36Z</dcterms:created>
  <dcterms:modified xsi:type="dcterms:W3CDTF">2021-09-14T15:52:12Z</dcterms:modified>
</cp:coreProperties>
</file>